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9" r:id="rId2"/>
    <p:sldId id="260" r:id="rId3"/>
    <p:sldId id="272" r:id="rId4"/>
    <p:sldId id="277" r:id="rId5"/>
    <p:sldId id="270" r:id="rId6"/>
    <p:sldId id="261" r:id="rId7"/>
    <p:sldId id="273" r:id="rId8"/>
    <p:sldId id="263" r:id="rId9"/>
    <p:sldId id="262" r:id="rId10"/>
    <p:sldId id="264" r:id="rId11"/>
    <p:sldId id="265" r:id="rId12"/>
    <p:sldId id="266" r:id="rId13"/>
    <p:sldId id="276" r:id="rId14"/>
    <p:sldId id="267" r:id="rId15"/>
    <p:sldId id="268" r:id="rId16"/>
    <p:sldId id="275" r:id="rId17"/>
    <p:sldId id="280" r:id="rId18"/>
    <p:sldId id="284" r:id="rId19"/>
    <p:sldId id="278" r:id="rId20"/>
    <p:sldId id="283" r:id="rId21"/>
    <p:sldId id="279" r:id="rId22"/>
    <p:sldId id="281" r:id="rId23"/>
    <p:sldId id="282" r:id="rId24"/>
    <p:sldId id="271" r:id="rId25"/>
    <p:sldId id="274" r:id="rId26"/>
  </p:sldIdLst>
  <p:sldSz cx="9144000" cy="6858000" type="screen4x3"/>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Intro" id="{FEE5259A-F292-4E86-BE4A-83A4502201F1}">
          <p14:sldIdLst>
            <p14:sldId id="259"/>
            <p14:sldId id="260"/>
          </p14:sldIdLst>
        </p14:section>
        <p14:section name="Pre-deployment" id="{B37F91AC-B4CA-4EA2-9399-D968FA68A3A0}">
          <p14:sldIdLst>
            <p14:sldId id="272"/>
            <p14:sldId id="277"/>
            <p14:sldId id="270"/>
            <p14:sldId id="261"/>
            <p14:sldId id="273"/>
            <p14:sldId id="263"/>
            <p14:sldId id="262"/>
            <p14:sldId id="264"/>
          </p14:sldIdLst>
        </p14:section>
        <p14:section name="The system" id="{06B0F1B5-2350-423C-A11D-8324A5B1738F}">
          <p14:sldIdLst>
            <p14:sldId id="265"/>
            <p14:sldId id="266"/>
            <p14:sldId id="276"/>
            <p14:sldId id="267"/>
            <p14:sldId id="268"/>
          </p14:sldIdLst>
        </p14:section>
        <p14:section name="User experiences" id="{494AF90C-E911-4515-BBFF-841BE8A10FB1}">
          <p14:sldIdLst>
            <p14:sldId id="275"/>
            <p14:sldId id="280"/>
            <p14:sldId id="284"/>
            <p14:sldId id="278"/>
            <p14:sldId id="283"/>
            <p14:sldId id="279"/>
            <p14:sldId id="281"/>
            <p14:sldId id="282"/>
          </p14:sldIdLst>
        </p14:section>
        <p14:section name="Conclusions" id="{4398F82F-99CA-4527-B7F8-16A7D18FB89C}">
          <p14:sldIdLst>
            <p14:sldId id="271"/>
            <p14:sldId id="274"/>
          </p14:sldIdLst>
        </p14:section>
      </p14:sectionLst>
    </p:ext>
    <p:ext uri="{EFAFB233-063F-42B5-8137-9DF3F51BA10A}">
      <p15:sldGuideLst xmlns:p15="http://schemas.microsoft.com/office/powerpoint/2012/main">
        <p15:guide id="1" orient="horz" pos="2341" userDrawn="1">
          <p15:clr>
            <a:srgbClr val="A4A3A4"/>
          </p15:clr>
        </p15:guide>
        <p15:guide id="2" pos="3833">
          <p15:clr>
            <a:srgbClr val="A4A3A4"/>
          </p15:clr>
        </p15:guide>
        <p15:guide id="3" pos="1927">
          <p15:clr>
            <a:srgbClr val="A4A3A4"/>
          </p15:clr>
        </p15:guide>
        <p15:guide id="4"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72"/>
    <a:srgbClr val="6AADE4"/>
    <a:srgbClr val="003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66168" autoAdjust="0"/>
  </p:normalViewPr>
  <p:slideViewPr>
    <p:cSldViewPr>
      <p:cViewPr varScale="1">
        <p:scale>
          <a:sx n="77" d="100"/>
          <a:sy n="77" d="100"/>
        </p:scale>
        <p:origin x="2766" y="84"/>
      </p:cViewPr>
      <p:guideLst>
        <p:guide orient="horz" pos="2341"/>
        <p:guide pos="3833"/>
        <p:guide pos="1927"/>
        <p:guide pos="2880"/>
      </p:guideLst>
    </p:cSldViewPr>
  </p:slideViewPr>
  <p:notesTextViewPr>
    <p:cViewPr>
      <p:scale>
        <a:sx n="1" d="1"/>
        <a:sy n="1" d="1"/>
      </p:scale>
      <p:origin x="0" y="0"/>
    </p:cViewPr>
  </p:notesTextViewPr>
  <p:notesViewPr>
    <p:cSldViewPr>
      <p:cViewPr varScale="1">
        <p:scale>
          <a:sx n="88" d="100"/>
          <a:sy n="88" d="100"/>
        </p:scale>
        <p:origin x="93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GB" altLang="en-US"/>
          </a:p>
        </p:txBody>
      </p:sp>
      <p:sp>
        <p:nvSpPr>
          <p:cNvPr id="921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altLang="en-US"/>
          </a:p>
        </p:txBody>
      </p:sp>
      <p:sp>
        <p:nvSpPr>
          <p:cNvPr id="922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GB" altLang="en-US"/>
          </a:p>
        </p:txBody>
      </p:sp>
      <p:sp>
        <p:nvSpPr>
          <p:cNvPr id="922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B0D7BE6-BC32-461E-A282-C2614B0213DA}" type="slidenum">
              <a:rPr lang="en-GB" altLang="en-US"/>
              <a:pPr>
                <a:defRPr/>
              </a:pPr>
              <a:t>‹#›</a:t>
            </a:fld>
            <a:endParaRPr lang="en-GB" altLang="en-US"/>
          </a:p>
        </p:txBody>
      </p:sp>
    </p:spTree>
    <p:extLst>
      <p:ext uri="{BB962C8B-B14F-4D97-AF65-F5344CB8AC3E}">
        <p14:creationId xmlns:p14="http://schemas.microsoft.com/office/powerpoint/2010/main" val="257139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GB" alt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GB" alt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1143000" y="4343400"/>
            <a:ext cx="45561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noProof="0" smtClean="0"/>
              <a:t>Click to edit Master text styles</a:t>
            </a:r>
          </a:p>
          <a:p>
            <a:pPr lvl="1"/>
            <a:r>
              <a:rPr lang="en-GB" altLang="en-US" noProof="0" smtClean="0"/>
              <a:t>Second level</a:t>
            </a:r>
          </a:p>
          <a:p>
            <a:pPr lvl="2"/>
            <a:r>
              <a:rPr lang="en-GB" altLang="en-US" noProof="0" smtClean="0"/>
              <a:t>Third level</a:t>
            </a:r>
          </a:p>
          <a:p>
            <a:pPr lvl="3"/>
            <a:r>
              <a:rPr lang="en-GB" altLang="en-US" noProof="0" smtClean="0"/>
              <a:t>Fourth level</a:t>
            </a:r>
          </a:p>
          <a:p>
            <a:pPr lvl="4"/>
            <a:r>
              <a:rPr lang="en-GB" altLang="en-US" noProof="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GB" alt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B8B82E2-28B2-4847-B499-8658C4220EFD}" type="slidenum">
              <a:rPr lang="en-GB" altLang="en-US"/>
              <a:pPr>
                <a:defRPr/>
              </a:pPr>
              <a:t>‹#›</a:t>
            </a:fld>
            <a:endParaRPr lang="en-GB" altLang="en-US"/>
          </a:p>
        </p:txBody>
      </p:sp>
    </p:spTree>
    <p:extLst>
      <p:ext uri="{BB962C8B-B14F-4D97-AF65-F5344CB8AC3E}">
        <p14:creationId xmlns:p14="http://schemas.microsoft.com/office/powerpoint/2010/main" val="36225787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 I’m Erroll Wood,</a:t>
            </a:r>
          </a:p>
          <a:p>
            <a:endParaRPr lang="en-GB" dirty="0" smtClean="0"/>
          </a:p>
          <a:p>
            <a:r>
              <a:rPr lang="en-GB" dirty="0" smtClean="0"/>
              <a:t>A PhD student at the Graphics and Interaction group at the</a:t>
            </a:r>
            <a:r>
              <a:rPr lang="en-GB" baseline="0" dirty="0" smtClean="0"/>
              <a:t> Cambridge Computer lab,</a:t>
            </a:r>
          </a:p>
          <a:p>
            <a:endParaRPr lang="en-GB" baseline="0" dirty="0" smtClean="0"/>
          </a:p>
          <a:p>
            <a:r>
              <a:rPr lang="en-GB" baseline="0" dirty="0" smtClean="0"/>
              <a:t>And today I’m going to be giving a short talk about our new situated display project, the NetBoards.</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1</a:t>
            </a:fld>
            <a:endParaRPr lang="en-GB" altLang="en-US"/>
          </a:p>
        </p:txBody>
      </p:sp>
    </p:spTree>
    <p:extLst>
      <p:ext uri="{BB962C8B-B14F-4D97-AF65-F5344CB8AC3E}">
        <p14:creationId xmlns:p14="http://schemas.microsoft.com/office/powerpoint/2010/main" val="1598202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They certainly generate interest along the research group,</a:t>
            </a:r>
            <a:r>
              <a:rPr lang="en-GB" baseline="0" dirty="0" smtClean="0"/>
              <a:t> and even jealousy from others</a:t>
            </a:r>
            <a:r>
              <a:rPr lang="en-GB" baseline="0" dirty="0" smtClean="0"/>
              <a:t>.</a:t>
            </a:r>
          </a:p>
          <a:p>
            <a:pPr marL="171450" indent="-171450">
              <a:buFont typeface="Arial" panose="020B0604020202020204" pitchFamily="34" charset="0"/>
              <a:buChar char="•"/>
            </a:pPr>
            <a:r>
              <a:rPr lang="en-GB" baseline="0" dirty="0" smtClean="0"/>
              <a:t>It was clear that we had a good idea here. People liked using them</a:t>
            </a:r>
          </a:p>
          <a:p>
            <a:pPr marL="171450" indent="-171450">
              <a:buFont typeface="Arial" panose="020B0604020202020204" pitchFamily="34" charset="0"/>
              <a:buChar char="•"/>
            </a:pPr>
            <a:r>
              <a:rPr lang="en-GB" baseline="0" dirty="0" smtClean="0"/>
              <a:t>But they also had several issues</a:t>
            </a:r>
          </a:p>
          <a:p>
            <a:pPr marL="171450" indent="-171450">
              <a:buFont typeface="Arial" panose="020B0604020202020204" pitchFamily="34" charset="0"/>
              <a:buChar char="•"/>
            </a:pPr>
            <a:endParaRPr lang="en-GB" baseline="0" dirty="0" smtClean="0"/>
          </a:p>
          <a:p>
            <a:r>
              <a:rPr lang="en-GB" baseline="0" dirty="0" smtClean="0"/>
              <a:t>Raspberry </a:t>
            </a:r>
            <a:r>
              <a:rPr lang="en-GB" baseline="0" dirty="0" err="1" smtClean="0"/>
              <a:t>Pis</a:t>
            </a:r>
            <a:r>
              <a:rPr lang="en-GB" baseline="0" dirty="0" smtClean="0"/>
              <a:t> are great. But they’re not </a:t>
            </a:r>
            <a:r>
              <a:rPr lang="en-GB" b="1" baseline="0" dirty="0" smtClean="0"/>
              <a:t>dependable</a:t>
            </a:r>
            <a:r>
              <a:rPr lang="en-GB" baseline="0" dirty="0" smtClean="0"/>
              <a:t>.</a:t>
            </a:r>
          </a:p>
          <a:p>
            <a:pPr marL="171450" indent="-171450">
              <a:buFont typeface="Arial" panose="020B0604020202020204" pitchFamily="34" charset="0"/>
              <a:buChar char="•"/>
            </a:pPr>
            <a:r>
              <a:rPr lang="en-GB" baseline="0" dirty="0" smtClean="0"/>
              <a:t>If </a:t>
            </a:r>
            <a:r>
              <a:rPr lang="en-GB" baseline="0" dirty="0" smtClean="0"/>
              <a:t>you want them to show a slide-show perhaps, that’s okay, but you can’t expect </a:t>
            </a:r>
            <a:r>
              <a:rPr lang="en-GB" baseline="0" dirty="0" smtClean="0"/>
              <a:t>long uptime.</a:t>
            </a:r>
            <a:endParaRPr lang="en-GB" baseline="0" dirty="0" smtClean="0"/>
          </a:p>
          <a:p>
            <a:pPr marL="171450" indent="-171450">
              <a:buFont typeface="Arial" panose="020B0604020202020204" pitchFamily="34" charset="0"/>
              <a:buChar char="•"/>
            </a:pPr>
            <a:r>
              <a:rPr lang="en-GB" baseline="0" dirty="0" smtClean="0"/>
              <a:t>And </a:t>
            </a:r>
            <a:r>
              <a:rPr lang="en-GB" baseline="0" dirty="0" smtClean="0"/>
              <a:t>worse of all is that they have a habit of trashing their own </a:t>
            </a:r>
            <a:r>
              <a:rPr lang="en-GB" baseline="0" dirty="0" smtClean="0"/>
              <a:t>SD-card…</a:t>
            </a:r>
            <a:endParaRPr lang="en-GB" baseline="0" dirty="0" smtClean="0"/>
          </a:p>
          <a:p>
            <a:pPr marL="171450" indent="-171450">
              <a:buFont typeface="Arial" panose="020B0604020202020204" pitchFamily="34" charset="0"/>
              <a:buChar char="•"/>
            </a:pPr>
            <a:r>
              <a:rPr lang="en-GB" baseline="0" dirty="0" smtClean="0"/>
              <a:t>For </a:t>
            </a:r>
            <a:r>
              <a:rPr lang="en-GB" baseline="0" dirty="0" smtClean="0"/>
              <a:t>a system that’s supposed to be used every day, this is unacceptable. People became used to </a:t>
            </a:r>
            <a:r>
              <a:rPr lang="en-GB" baseline="0" dirty="0" smtClean="0"/>
              <a:t>…</a:t>
            </a:r>
            <a:endParaRPr lang="en-GB" baseline="0" dirty="0" smtClean="0"/>
          </a:p>
          <a:p>
            <a:endParaRPr lang="en-GB" baseline="0" dirty="0" smtClean="0"/>
          </a:p>
          <a:p>
            <a:r>
              <a:rPr lang="en-GB" baseline="0" dirty="0" smtClean="0"/>
              <a:t>The combination of low-power device and dodgy touchscreen tech led to some interface decisions that were confusing for users. If they couldn’t figure out how to do something, they’d just not use it.</a:t>
            </a:r>
          </a:p>
          <a:p>
            <a:endParaRPr lang="en-GB" baseline="0" dirty="0" smtClean="0"/>
          </a:p>
          <a:p>
            <a:r>
              <a:rPr lang="en-GB" baseline="0" dirty="0" smtClean="0"/>
              <a:t>This made us realise, we needed to redeploy the system with improved hardware and software</a:t>
            </a:r>
            <a:endParaRPr lang="en-GB" baseline="0" dirty="0" smtClean="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10</a:t>
            </a:fld>
            <a:endParaRPr lang="en-GB" altLang="en-US"/>
          </a:p>
        </p:txBody>
      </p:sp>
    </p:spTree>
    <p:extLst>
      <p:ext uri="{BB962C8B-B14F-4D97-AF65-F5344CB8AC3E}">
        <p14:creationId xmlns:p14="http://schemas.microsoft.com/office/powerpoint/2010/main" val="2534761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we come to the current NetBoards</a:t>
            </a:r>
            <a:r>
              <a:rPr lang="en-GB" baseline="0" dirty="0" smtClean="0"/>
              <a:t> system</a:t>
            </a:r>
            <a:endParaRPr lang="en-GB" dirty="0" smtClean="0"/>
          </a:p>
          <a:p>
            <a:endParaRPr lang="en-GB" dirty="0" smtClean="0"/>
          </a:p>
          <a:p>
            <a:r>
              <a:rPr lang="en-GB" dirty="0" smtClean="0"/>
              <a:t>Each NetBoard is a 22-inch portrait oriented wall-mounted</a:t>
            </a:r>
            <a:r>
              <a:rPr lang="en-GB" baseline="0" dirty="0" smtClean="0"/>
              <a:t> touchscreen</a:t>
            </a:r>
          </a:p>
          <a:p>
            <a:pPr marL="171450" indent="-171450">
              <a:buFont typeface="Arial" panose="020B0604020202020204" pitchFamily="34" charset="0"/>
              <a:buChar char="•"/>
            </a:pPr>
            <a:r>
              <a:rPr lang="en-GB" baseline="0" dirty="0" smtClean="0"/>
              <a:t>10 capacitive </a:t>
            </a:r>
            <a:r>
              <a:rPr lang="en-GB" baseline="0" dirty="0" err="1" smtClean="0"/>
              <a:t>multitouch</a:t>
            </a:r>
            <a:endParaRPr lang="en-GB" baseline="0" dirty="0" smtClean="0"/>
          </a:p>
          <a:p>
            <a:pPr marL="171450" indent="-171450">
              <a:buFont typeface="Arial" panose="020B0604020202020204" pitchFamily="34" charset="0"/>
              <a:buChar char="•"/>
            </a:pPr>
            <a:r>
              <a:rPr lang="en-GB" baseline="0" dirty="0" smtClean="0"/>
              <a:t>Each one is powered by PCs that we keep under the floor. (one PC, two screens).</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Each NetBoard runs a </a:t>
            </a:r>
            <a:r>
              <a:rPr lang="en-GB" b="1" baseline="0" dirty="0" smtClean="0"/>
              <a:t>full screen web browser</a:t>
            </a:r>
            <a:r>
              <a:rPr lang="en-GB" b="0" baseline="0" dirty="0" smtClean="0"/>
              <a:t> which serves as an editor. This is how people edit the boards in-person.</a:t>
            </a:r>
          </a:p>
          <a:p>
            <a:pPr marL="0" indent="0">
              <a:buFont typeface="Arial" panose="020B0604020202020204" pitchFamily="34" charset="0"/>
              <a:buNone/>
            </a:pPr>
            <a:endParaRPr lang="en-GB" b="0" baseline="0" dirty="0" smtClean="0"/>
          </a:p>
          <a:p>
            <a:pPr marL="0" indent="0">
              <a:buFont typeface="Arial" panose="020B0604020202020204" pitchFamily="34" charset="0"/>
              <a:buNone/>
            </a:pPr>
            <a:r>
              <a:rPr lang="en-GB" b="0" baseline="0" dirty="0" smtClean="0"/>
              <a:t>The content displayed on the boards consists of three different layers.</a:t>
            </a:r>
          </a:p>
          <a:p>
            <a:pPr marL="228600" indent="-228600">
              <a:buFont typeface="+mj-lt"/>
              <a:buAutoNum type="arabicPeriod"/>
            </a:pPr>
            <a:r>
              <a:rPr lang="en-GB" b="0" baseline="0" dirty="0" smtClean="0"/>
              <a:t>The first contains user interface widgets and details of the office occupants</a:t>
            </a:r>
          </a:p>
          <a:p>
            <a:pPr marL="228600" indent="-228600">
              <a:buFont typeface="+mj-lt"/>
              <a:buAutoNum type="arabicPeriod"/>
            </a:pPr>
            <a:r>
              <a:rPr lang="en-GB" b="0" baseline="0" dirty="0" smtClean="0"/>
              <a:t>The second contains the actual board content – inked items and images</a:t>
            </a:r>
          </a:p>
          <a:p>
            <a:pPr marL="228600" indent="-228600">
              <a:buFont typeface="+mj-lt"/>
              <a:buAutoNum type="arabicPeriod"/>
            </a:pPr>
            <a:r>
              <a:rPr lang="en-GB" b="0" baseline="0" dirty="0" smtClean="0"/>
              <a:t>And the final layer is an optional web-page background layer. As we’re a computer science dept., everyone can write their own software. We decided that rather than try to squeeze as many features into the NetBoards as possible, we can let people write their own software (as webpages) and display it if they choose.</a:t>
            </a:r>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11</a:t>
            </a:fld>
            <a:endParaRPr lang="en-GB" altLang="en-US"/>
          </a:p>
        </p:txBody>
      </p:sp>
    </p:spTree>
    <p:extLst>
      <p:ext uri="{BB962C8B-B14F-4D97-AF65-F5344CB8AC3E}">
        <p14:creationId xmlns:p14="http://schemas.microsoft.com/office/powerpoint/2010/main" val="3074825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 brief notes on the boring</a:t>
            </a:r>
            <a:r>
              <a:rPr lang="en-GB" baseline="0" dirty="0" smtClean="0"/>
              <a:t> part: how do these actually work?</a:t>
            </a:r>
          </a:p>
          <a:p>
            <a:endParaRPr lang="en-GB" baseline="0" dirty="0" smtClean="0"/>
          </a:p>
          <a:p>
            <a:r>
              <a:rPr lang="en-GB" baseline="0" dirty="0" smtClean="0"/>
              <a:t>Remote access was a key </a:t>
            </a:r>
            <a:r>
              <a:rPr lang="en-GB" baseline="0" dirty="0" smtClean="0"/>
              <a:t>feature, </a:t>
            </a:r>
            <a:r>
              <a:rPr lang="en-GB" baseline="0" dirty="0" smtClean="0"/>
              <a:t>so web-based technologies made sense.</a:t>
            </a:r>
          </a:p>
          <a:p>
            <a:endParaRPr lang="en-GB" baseline="0" dirty="0" smtClean="0"/>
          </a:p>
          <a:p>
            <a:r>
              <a:rPr lang="en-GB" baseline="0" dirty="0" smtClean="0"/>
              <a:t>The content (pen paths, images, etc.) and settings are stored on our server as .</a:t>
            </a:r>
            <a:r>
              <a:rPr lang="en-GB" baseline="0" dirty="0" err="1" smtClean="0"/>
              <a:t>json</a:t>
            </a:r>
            <a:r>
              <a:rPr lang="en-GB" baseline="0" dirty="0" smtClean="0"/>
              <a:t> files – these are loaded by browsers or NetBoard units themselves for displaying boards.</a:t>
            </a:r>
          </a:p>
          <a:p>
            <a:endParaRPr lang="en-GB" baseline="0" dirty="0" smtClean="0"/>
          </a:p>
          <a:p>
            <a:r>
              <a:rPr lang="en-GB" baseline="0" dirty="0" smtClean="0"/>
              <a:t>Separate web-apps allow users to modify their room settings online.</a:t>
            </a:r>
          </a:p>
          <a:p>
            <a:endParaRPr lang="en-GB" baseline="0" dirty="0" smtClean="0"/>
          </a:p>
          <a:p>
            <a:r>
              <a:rPr lang="en-GB" baseline="0" dirty="0" smtClean="0"/>
              <a:t>However, we found mobile devices were just a bit too weedy, so we also render the NetBoards server-side into .</a:t>
            </a:r>
            <a:r>
              <a:rPr lang="en-GB" baseline="0" dirty="0" err="1" smtClean="0"/>
              <a:t>png</a:t>
            </a:r>
            <a:r>
              <a:rPr lang="en-GB" baseline="0" dirty="0" smtClean="0"/>
              <a:t> files. These can be viewed more easily on mobile, handy if you want to check if someone’s written on your NetBoard.</a:t>
            </a:r>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12</a:t>
            </a:fld>
            <a:endParaRPr lang="en-GB" altLang="en-US"/>
          </a:p>
        </p:txBody>
      </p:sp>
    </p:spTree>
    <p:extLst>
      <p:ext uri="{BB962C8B-B14F-4D97-AF65-F5344CB8AC3E}">
        <p14:creationId xmlns:p14="http://schemas.microsoft.com/office/powerpoint/2010/main" val="2778029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Editing the NetBoards is done using web-apps</a:t>
            </a:r>
            <a:r>
              <a:rPr lang="en-GB" baseline="0" dirty="0" smtClean="0"/>
              <a:t> on the internet.</a:t>
            </a:r>
            <a:endParaRPr lang="en-GB" dirty="0" smtClean="0"/>
          </a:p>
          <a:p>
            <a:endParaRPr lang="en-GB" dirty="0" smtClean="0"/>
          </a:p>
          <a:p>
            <a:r>
              <a:rPr lang="en-GB" dirty="0" smtClean="0"/>
              <a:t>These are touch-enabled,</a:t>
            </a:r>
            <a:r>
              <a:rPr lang="en-GB" baseline="0" dirty="0" smtClean="0"/>
              <a:t> and we replicated standard multi-touch interaction techniques for drawing paths and manipulating items.</a:t>
            </a:r>
          </a:p>
          <a:p>
            <a:pPr marL="171450" indent="-171450">
              <a:buFont typeface="Arial" panose="020B0604020202020204" pitchFamily="34" charset="0"/>
              <a:buChar char="•"/>
            </a:pPr>
            <a:r>
              <a:rPr lang="en-GB" baseline="0" dirty="0" smtClean="0"/>
              <a:t>We used One Note as inspiration</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We also of course have mouse tools that allow the precise modification from desktop or laptop devices.</a:t>
            </a:r>
          </a:p>
          <a:p>
            <a:pPr marL="171450" indent="-171450">
              <a:buFont typeface="Arial" panose="020B0604020202020204" pitchFamily="34" charset="0"/>
              <a:buChar char="•"/>
            </a:pPr>
            <a:r>
              <a:rPr lang="en-GB" baseline="0" dirty="0" smtClean="0"/>
              <a:t>These work quite well with a pen also</a:t>
            </a:r>
          </a:p>
          <a:p>
            <a:pPr marL="0" indent="0">
              <a:buFont typeface="Arial" panose="020B0604020202020204" pitchFamily="34" charset="0"/>
              <a:buNone/>
            </a:pPr>
            <a:endParaRPr lang="en-GB" baseline="0" dirty="0" smtClean="0"/>
          </a:p>
          <a:p>
            <a:pPr marL="0" indent="0">
              <a:buFont typeface="Arial" panose="020B0604020202020204" pitchFamily="34" charset="0"/>
              <a:buNone/>
            </a:pPr>
            <a:r>
              <a:rPr lang="en-GB" baseline="0" dirty="0" smtClean="0"/>
              <a:t>It was important to keep things familiar for users – we don’t want there to be much of a learning curve, so we didn’t try any fancy novel techniques.</a:t>
            </a:r>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13</a:t>
            </a:fld>
            <a:endParaRPr lang="en-GB" altLang="en-US"/>
          </a:p>
        </p:txBody>
      </p:sp>
    </p:spTree>
    <p:extLst>
      <p:ext uri="{BB962C8B-B14F-4D97-AF65-F5344CB8AC3E}">
        <p14:creationId xmlns:p14="http://schemas.microsoft.com/office/powerpoint/2010/main" val="1779031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found mobile devices</a:t>
            </a:r>
            <a:r>
              <a:rPr lang="en-GB" baseline="0" dirty="0" smtClean="0"/>
              <a:t> were a bit too small and often too weak to load the fully-fledged web-apps.</a:t>
            </a:r>
          </a:p>
          <a:p>
            <a:endParaRPr lang="en-GB" baseline="0" dirty="0" smtClean="0"/>
          </a:p>
          <a:p>
            <a:r>
              <a:rPr lang="en-GB" baseline="0" dirty="0" smtClean="0"/>
              <a:t>Instead we developed short text-statuses that can be set with a web-app.</a:t>
            </a:r>
          </a:p>
          <a:p>
            <a:pPr marL="171450" indent="-171450">
              <a:buFont typeface="Arial" panose="020B0604020202020204" pitchFamily="34" charset="0"/>
              <a:buChar char="•"/>
            </a:pPr>
            <a:r>
              <a:rPr lang="en-GB" baseline="0" dirty="0" smtClean="0"/>
              <a:t>These can also be timed, e.g. to disappear after an hour, or a day etc.</a:t>
            </a:r>
          </a:p>
          <a:p>
            <a:pPr marL="171450" indent="-171450">
              <a:buFont typeface="Arial" panose="020B0604020202020204" pitchFamily="34" charset="0"/>
              <a:buChar char="•"/>
            </a:pPr>
            <a:r>
              <a:rPr lang="en-GB" baseline="0" dirty="0" smtClean="0"/>
              <a:t>This helps avoid “stale” content – messages that were posted that become erroneous once left for too long</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14</a:t>
            </a:fld>
            <a:endParaRPr lang="en-GB" altLang="en-US"/>
          </a:p>
        </p:txBody>
      </p:sp>
    </p:spTree>
    <p:extLst>
      <p:ext uri="{BB962C8B-B14F-4D97-AF65-F5344CB8AC3E}">
        <p14:creationId xmlns:p14="http://schemas.microsoft.com/office/powerpoint/2010/main" val="2940394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Lots of people chatted about security</a:t>
            </a:r>
            <a:r>
              <a:rPr lang="en-GB" baseline="0" dirty="0" smtClean="0"/>
              <a:t> issues…</a:t>
            </a:r>
          </a:p>
          <a:p>
            <a:endParaRPr lang="en-GB" baseline="0" dirty="0" smtClean="0"/>
          </a:p>
          <a:p>
            <a:r>
              <a:rPr lang="en-GB" baseline="0" dirty="0" smtClean="0"/>
              <a:t>If we were in a public place, or in a school, then probably!</a:t>
            </a:r>
          </a:p>
          <a:p>
            <a:endParaRPr lang="en-GB" baseline="0" dirty="0" smtClean="0"/>
          </a:p>
          <a:p>
            <a:r>
              <a:rPr lang="en-GB" baseline="0" dirty="0" smtClean="0"/>
              <a:t>We made a conscious decision to match the security model to that of the non-digital noticeboards.</a:t>
            </a:r>
          </a:p>
          <a:p>
            <a:pPr marL="171450" indent="-171450">
              <a:buFont typeface="Arial" panose="020B0604020202020204" pitchFamily="34" charset="0"/>
              <a:buChar char="•"/>
            </a:pPr>
            <a:r>
              <a:rPr lang="en-GB" baseline="0" dirty="0" smtClean="0"/>
              <a:t>If you can have physical access to a NetBoard, you are allowed to modify it</a:t>
            </a:r>
          </a:p>
          <a:p>
            <a:pPr marL="171450" indent="-171450">
              <a:buFont typeface="Arial" panose="020B0604020202020204" pitchFamily="34" charset="0"/>
              <a:buChar char="•"/>
            </a:pPr>
            <a:r>
              <a:rPr lang="en-GB" baseline="0" dirty="0" smtClean="0"/>
              <a:t>Our corridor is secured via card access, so people can’t access it in general.</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Remote access is important, so this is handled by Cambridge’s Auth. API.</a:t>
            </a:r>
          </a:p>
          <a:p>
            <a:pPr marL="171450" indent="-171450">
              <a:buFont typeface="Arial" panose="020B0604020202020204" pitchFamily="34" charset="0"/>
              <a:buChar char="•"/>
            </a:pPr>
            <a:r>
              <a:rPr lang="en-GB" baseline="0" dirty="0" smtClean="0"/>
              <a:t>It was important that we didn’t have our own auth. System, we wanted it to be easy for new users</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15</a:t>
            </a:fld>
            <a:endParaRPr lang="en-GB" altLang="en-US"/>
          </a:p>
        </p:txBody>
      </p:sp>
    </p:spTree>
    <p:extLst>
      <p:ext uri="{BB962C8B-B14F-4D97-AF65-F5344CB8AC3E}">
        <p14:creationId xmlns:p14="http://schemas.microsoft.com/office/powerpoint/2010/main" val="658854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haven’t</a:t>
            </a:r>
            <a:r>
              <a:rPr lang="en-GB" baseline="0" dirty="0" smtClean="0"/>
              <a:t> yet done an in depth analysis on how these things are used, but we’re already seeing some interesting </a:t>
            </a:r>
            <a:r>
              <a:rPr lang="en-GB" baseline="0" dirty="0" smtClean="0"/>
              <a:t>phenomenon.</a:t>
            </a:r>
            <a:endParaRPr lang="en-GB" baseline="0" dirty="0" smtClean="0"/>
          </a:p>
          <a:p>
            <a:pPr marL="171450" indent="-171450">
              <a:buFont typeface="Arial" panose="020B0604020202020204" pitchFamily="34" charset="0"/>
              <a:buChar char="•"/>
            </a:pPr>
            <a:r>
              <a:rPr lang="en-GB" baseline="0" dirty="0" smtClean="0"/>
              <a:t>It’s </a:t>
            </a:r>
            <a:r>
              <a:rPr lang="en-GB" baseline="0" dirty="0" smtClean="0"/>
              <a:t>probably easiest to illustrate if I give a few examples, and tell the stories behind them</a:t>
            </a:r>
            <a:r>
              <a:rPr lang="en-GB" baseline="0" dirty="0" smtClean="0"/>
              <a:t>.</a:t>
            </a:r>
          </a:p>
          <a:p>
            <a:pPr marL="171450" indent="-171450">
              <a:buFont typeface="Arial" panose="020B0604020202020204" pitchFamily="34" charset="0"/>
              <a:buChar char="•"/>
            </a:pPr>
            <a:r>
              <a:rPr lang="en-GB" baseline="0" dirty="0" smtClean="0"/>
              <a:t>What you can see here is a screenshot of our image archive where we collect image data from the server</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baseline="0" dirty="0" smtClean="0"/>
              <a:t>I’m aware that anecdotes are not data, that study is to follow, but we are already seeing differences in the ways people use digital …</a:t>
            </a:r>
          </a:p>
          <a:p>
            <a:endParaRPr lang="en-GB" baseline="0" dirty="0" smtClean="0"/>
          </a:p>
          <a:p>
            <a:r>
              <a:rPr lang="en-GB" baseline="0" dirty="0" smtClean="0"/>
              <a:t>I’ll first show some of the predicted use cases, similar to the content we discovered in our study,</a:t>
            </a:r>
          </a:p>
          <a:p>
            <a:pPr marL="171450" indent="-171450">
              <a:buFont typeface="Arial" panose="020B0604020202020204" pitchFamily="34" charset="0"/>
              <a:buChar char="•"/>
            </a:pPr>
            <a:r>
              <a:rPr lang="en-GB" baseline="0" dirty="0" smtClean="0"/>
              <a:t>and then I’ll move onto some more interesting stories showing the more surprising ways in which they have been used.</a:t>
            </a:r>
          </a:p>
          <a:p>
            <a:pPr marL="171450" indent="-171450">
              <a:buFont typeface="Arial" panose="020B0604020202020204" pitchFamily="34" charset="0"/>
              <a:buChar char="•"/>
            </a:pPr>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16</a:t>
            </a:fld>
            <a:endParaRPr lang="en-GB" altLang="en-US"/>
          </a:p>
        </p:txBody>
      </p:sp>
    </p:spTree>
    <p:extLst>
      <p:ext uri="{BB962C8B-B14F-4D97-AF65-F5344CB8AC3E}">
        <p14:creationId xmlns:p14="http://schemas.microsoft.com/office/powerpoint/2010/main" val="2119159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before, the most common type of message posted is a simple </a:t>
            </a:r>
            <a:r>
              <a:rPr lang="en-GB" b="1" dirty="0" smtClean="0"/>
              <a:t>notice</a:t>
            </a:r>
            <a:r>
              <a:rPr lang="en-GB" b="1" baseline="0" dirty="0" smtClean="0"/>
              <a:t> of absence</a:t>
            </a:r>
            <a:r>
              <a:rPr lang="en-GB" b="0" baseline="0" dirty="0" smtClean="0"/>
              <a:t>.</a:t>
            </a:r>
          </a:p>
          <a:p>
            <a:pPr marL="171450" indent="-171450">
              <a:buFont typeface="Arial" panose="020B0604020202020204" pitchFamily="34" charset="0"/>
              <a:buChar char="•"/>
            </a:pPr>
            <a:r>
              <a:rPr lang="en-GB" b="0" baseline="0" dirty="0" smtClean="0"/>
              <a:t>These range from inked messages to textual status messages, or sometimes a combination of both.</a:t>
            </a:r>
          </a:p>
          <a:p>
            <a:endParaRPr lang="en-GB" b="0" baseline="0" dirty="0" smtClean="0"/>
          </a:p>
          <a:p>
            <a:r>
              <a:rPr lang="en-GB" b="0" baseline="0" dirty="0" smtClean="0"/>
              <a:t>When working from home or from town, people now update their board remotely, so that if someone’s not in their office, it’s easier to have an idea when they’ll be back.</a:t>
            </a:r>
          </a:p>
          <a:p>
            <a:endParaRPr lang="en-GB" b="0" baseline="0" dirty="0" smtClean="0"/>
          </a:p>
          <a:p>
            <a:r>
              <a:rPr lang="en-GB" b="0" baseline="0" dirty="0" smtClean="0"/>
              <a:t>Interestingly, one professor has developed their own personal background web-page that parses their online calendar, and shows the future times they’ll be available.</a:t>
            </a:r>
          </a:p>
          <a:p>
            <a:pPr marL="171450" indent="-171450">
              <a:buFont typeface="Arial" panose="020B0604020202020204" pitchFamily="34" charset="0"/>
              <a:buChar char="•"/>
            </a:pPr>
            <a:r>
              <a:rPr lang="en-GB" b="0" baseline="0" dirty="0" smtClean="0"/>
              <a:t>This of course is important for students eager to seek their advice…</a:t>
            </a:r>
          </a:p>
          <a:p>
            <a:endParaRPr lang="en-GB" b="0" baseline="0" dirty="0" smtClean="0"/>
          </a:p>
          <a:p>
            <a:r>
              <a:rPr lang="en-GB" b="0" baseline="0" dirty="0" smtClean="0"/>
              <a:t>So in this way the NetBoards enhance group awareness – we are now better aware of our colleagues whereabouts and can shift between loose and closer collaboration more easily.</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17</a:t>
            </a:fld>
            <a:endParaRPr lang="en-GB" altLang="en-US"/>
          </a:p>
        </p:txBody>
      </p:sp>
    </p:spTree>
    <p:extLst>
      <p:ext uri="{BB962C8B-B14F-4D97-AF65-F5344CB8AC3E}">
        <p14:creationId xmlns:p14="http://schemas.microsoft.com/office/powerpoint/2010/main" val="34764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a:t>
            </a:r>
            <a:r>
              <a:rPr lang="en-GB" baseline="0" dirty="0" smtClean="0"/>
              <a:t> course, funny images and comics are very popular decorations, just as before.</a:t>
            </a:r>
          </a:p>
          <a:p>
            <a:endParaRPr lang="en-GB" baseline="0" dirty="0" smtClean="0"/>
          </a:p>
          <a:p>
            <a:r>
              <a:rPr lang="en-GB" baseline="0" dirty="0" smtClean="0"/>
              <a:t>But now it’s so much easier to add images, with just dragging and dropping from web browser or file system, so the rate of turn-over is increased.</a:t>
            </a:r>
          </a:p>
          <a:p>
            <a:pPr marL="171450" indent="-171450">
              <a:buFont typeface="Arial" panose="020B0604020202020204" pitchFamily="34" charset="0"/>
              <a:buChar char="•"/>
            </a:pPr>
            <a:r>
              <a:rPr lang="en-GB" baseline="0" dirty="0" smtClean="0"/>
              <a:t>Perhaps this means an increase in the overall Humor level, I’m not sure how to measure that yet</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Here is one interesting example where a computer-vision oriented XKCD comic came out, and three separate users posted it to their board on the same day</a:t>
            </a:r>
          </a:p>
          <a:p>
            <a:pPr marL="171450" indent="-171450">
              <a:buFont typeface="Arial" panose="020B0604020202020204" pitchFamily="34" charset="0"/>
              <a:buChar char="•"/>
            </a:pPr>
            <a:r>
              <a:rPr lang="en-GB" baseline="0" dirty="0" smtClean="0"/>
              <a:t>Without noticing yet that others had done the same</a:t>
            </a:r>
          </a:p>
          <a:p>
            <a:pPr marL="171450" indent="-171450">
              <a:buFont typeface="Arial" panose="020B0604020202020204" pitchFamily="34" charset="0"/>
              <a:buChar char="•"/>
            </a:pPr>
            <a:r>
              <a:rPr lang="en-GB" baseline="0" dirty="0" smtClean="0"/>
              <a:t>Some users ended up elaborating on the comic in different ways –this shows different people’s perspectives on the same comic</a:t>
            </a:r>
          </a:p>
          <a:p>
            <a:pPr mar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18</a:t>
            </a:fld>
            <a:endParaRPr lang="en-GB" altLang="en-US"/>
          </a:p>
        </p:txBody>
      </p:sp>
    </p:spTree>
    <p:extLst>
      <p:ext uri="{BB962C8B-B14F-4D97-AF65-F5344CB8AC3E}">
        <p14:creationId xmlns:p14="http://schemas.microsoft.com/office/powerpoint/2010/main" val="4018391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again,</a:t>
            </a:r>
            <a:r>
              <a:rPr lang="en-GB" baseline="0" dirty="0" smtClean="0"/>
              <a:t> we experienced playful behaviour</a:t>
            </a:r>
          </a:p>
          <a:p>
            <a:endParaRPr lang="en-GB" baseline="0" dirty="0" smtClean="0"/>
          </a:p>
          <a:p>
            <a:r>
              <a:rPr lang="en-GB" baseline="0" dirty="0" smtClean="0"/>
              <a:t>Not necessarily “humorous” decorations, but some users chose to curate and make their NetBoards “pretty” perhaps. These are pleasant distractions in what can be a serious environment.</a:t>
            </a:r>
          </a:p>
          <a:p>
            <a:endParaRPr lang="en-GB" baseline="0" dirty="0" smtClean="0"/>
          </a:p>
          <a:p>
            <a:r>
              <a:rPr lang="en-GB" baseline="0" dirty="0" smtClean="0"/>
              <a:t>These ranged from stylised visualizations of mesh structures (this is a graphics student) to animated </a:t>
            </a:r>
            <a:r>
              <a:rPr lang="en-GB" baseline="0" dirty="0" err="1" smtClean="0"/>
              <a:t>javascript</a:t>
            </a:r>
            <a:r>
              <a:rPr lang="en-GB" baseline="0" dirty="0" smtClean="0"/>
              <a:t> background web-pages. This example here changes colours over time in a pleasing way.</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19</a:t>
            </a:fld>
            <a:endParaRPr lang="en-GB" altLang="en-US"/>
          </a:p>
        </p:txBody>
      </p:sp>
    </p:spTree>
    <p:extLst>
      <p:ext uri="{BB962C8B-B14F-4D97-AF65-F5344CB8AC3E}">
        <p14:creationId xmlns:p14="http://schemas.microsoft.com/office/powerpoint/2010/main" val="3949934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what are NetBoards?</a:t>
            </a:r>
          </a:p>
          <a:p>
            <a:endParaRPr lang="en-GB" dirty="0" smtClean="0"/>
          </a:p>
          <a:p>
            <a:r>
              <a:rPr lang="en-GB" dirty="0" smtClean="0"/>
              <a:t>We’ve seen a </a:t>
            </a:r>
            <a:r>
              <a:rPr lang="en-GB" dirty="0" smtClean="0"/>
              <a:t>lot of </a:t>
            </a:r>
            <a:r>
              <a:rPr lang="en-GB" i="1" dirty="0" smtClean="0"/>
              <a:t>exciting and </a:t>
            </a:r>
            <a:r>
              <a:rPr lang="en-GB" i="1" dirty="0" smtClean="0"/>
              <a:t>innovative </a:t>
            </a:r>
            <a:r>
              <a:rPr lang="en-GB" dirty="0" smtClean="0"/>
              <a:t>interaction</a:t>
            </a:r>
            <a:r>
              <a:rPr lang="en-GB" baseline="0" dirty="0" smtClean="0"/>
              <a:t> research over the last two </a:t>
            </a:r>
            <a:r>
              <a:rPr lang="en-GB" baseline="0" dirty="0" smtClean="0"/>
              <a:t>days, but this project’s </a:t>
            </a:r>
            <a:r>
              <a:rPr lang="en-GB" b="1" baseline="0" dirty="0" smtClean="0"/>
              <a:t>core concept</a:t>
            </a:r>
            <a:r>
              <a:rPr lang="en-GB" baseline="0" dirty="0" smtClean="0"/>
              <a:t> comes from all the way back in the 1990s.</a:t>
            </a:r>
            <a:endParaRPr lang="en-GB" baseline="0" dirty="0" smtClean="0"/>
          </a:p>
          <a:p>
            <a:pPr marL="171450" indent="-171450">
              <a:buFont typeface="Arial" panose="020B0604020202020204" pitchFamily="34" charset="0"/>
              <a:buChar char="•"/>
            </a:pPr>
            <a:r>
              <a:rPr lang="en-GB" dirty="0" smtClean="0"/>
              <a:t>NetBoards are </a:t>
            </a:r>
            <a:r>
              <a:rPr lang="en-GB" dirty="0" smtClean="0"/>
              <a:t>an application of </a:t>
            </a:r>
            <a:r>
              <a:rPr lang="en-GB" b="1" dirty="0" smtClean="0"/>
              <a:t>typical </a:t>
            </a:r>
            <a:r>
              <a:rPr lang="en-GB" b="1" dirty="0" smtClean="0"/>
              <a:t>Weiser-style </a:t>
            </a:r>
            <a:r>
              <a:rPr lang="en-GB" b="1" dirty="0" err="1" smtClean="0"/>
              <a:t>UbiComp</a:t>
            </a:r>
            <a:r>
              <a:rPr lang="en-GB" b="1" dirty="0" smtClean="0"/>
              <a:t> </a:t>
            </a:r>
            <a:r>
              <a:rPr lang="en-GB" dirty="0" smtClean="0"/>
              <a:t>we are all familiar </a:t>
            </a:r>
            <a:r>
              <a:rPr lang="en-GB" dirty="0" smtClean="0"/>
              <a:t>with</a:t>
            </a:r>
            <a:endParaRPr lang="en-GB" dirty="0" smtClean="0"/>
          </a:p>
          <a:p>
            <a:pPr marL="171450" indent="-171450">
              <a:buFont typeface="Arial" panose="020B0604020202020204" pitchFamily="34" charset="0"/>
              <a:buChar char="•"/>
            </a:pPr>
            <a:r>
              <a:rPr lang="en-GB" dirty="0" smtClean="0"/>
              <a:t>We </a:t>
            </a:r>
            <a:r>
              <a:rPr lang="en-GB" dirty="0" smtClean="0"/>
              <a:t>have deployed a collection of </a:t>
            </a:r>
            <a:r>
              <a:rPr lang="en-GB" b="1" dirty="0" smtClean="0"/>
              <a:t>10</a:t>
            </a:r>
            <a:r>
              <a:rPr lang="en-GB" b="1" baseline="0" dirty="0" smtClean="0"/>
              <a:t> </a:t>
            </a:r>
            <a:r>
              <a:rPr lang="en-GB" b="1" baseline="0" dirty="0" smtClean="0"/>
              <a:t>digital noticeboard displays </a:t>
            </a:r>
            <a:r>
              <a:rPr lang="en-GB" baseline="0" dirty="0" smtClean="0"/>
              <a:t>throughout </a:t>
            </a:r>
            <a:r>
              <a:rPr lang="en-GB" baseline="0" dirty="0" smtClean="0"/>
              <a:t>our research group’s corridor, and are now collecting data on their </a:t>
            </a:r>
            <a:r>
              <a:rPr lang="en-GB" baseline="0" dirty="0" smtClean="0"/>
              <a:t>use.</a:t>
            </a:r>
          </a:p>
          <a:p>
            <a:pPr marL="171450" indent="-171450">
              <a:buFont typeface="Arial" panose="020B0604020202020204" pitchFamily="34" charset="0"/>
              <a:buChar char="•"/>
            </a:pPr>
            <a:r>
              <a:rPr lang="en-GB" baseline="0" dirty="0" smtClean="0"/>
              <a:t>They are called NetBoards as they function </a:t>
            </a:r>
            <a:r>
              <a:rPr lang="en-GB" i="1" baseline="0" dirty="0" smtClean="0"/>
              <a:t>entirely with internet technologies </a:t>
            </a:r>
            <a:r>
              <a:rPr lang="en-GB" baseline="0" dirty="0" smtClean="0"/>
              <a:t>(everything is a webpage), and they are all accessible over the internet.</a:t>
            </a:r>
          </a:p>
          <a:p>
            <a:pPr marL="171450" indent="-171450">
              <a:buFont typeface="Arial" panose="020B0604020202020204" pitchFamily="34" charset="0"/>
              <a:buChar char="•"/>
            </a:pPr>
            <a:r>
              <a:rPr lang="en-GB" baseline="0" dirty="0" smtClean="0"/>
              <a:t>They’ve </a:t>
            </a:r>
            <a:r>
              <a:rPr lang="en-GB" baseline="0" dirty="0" smtClean="0"/>
              <a:t>been running for about 4 months now in their current </a:t>
            </a:r>
            <a:r>
              <a:rPr lang="en-GB" baseline="0" dirty="0" smtClean="0"/>
              <a:t>form, but the plan is to keep them running indefinitely.</a:t>
            </a:r>
            <a:endParaRPr lang="en-GB" baseline="0" dirty="0" smtClean="0"/>
          </a:p>
          <a:p>
            <a:endParaRPr lang="en-GB" baseline="0" dirty="0" smtClean="0"/>
          </a:p>
          <a:p>
            <a:r>
              <a:rPr lang="en-GB" baseline="0" dirty="0" smtClean="0"/>
              <a:t>While there’s nothing particularly novel about the software or hardware, we think that a long term study of a collection of </a:t>
            </a:r>
            <a:r>
              <a:rPr lang="en-GB" baseline="0" dirty="0" smtClean="0"/>
              <a:t>interactive noticeboards </a:t>
            </a:r>
            <a:r>
              <a:rPr lang="en-GB" baseline="0" dirty="0" smtClean="0"/>
              <a:t>might lead to </a:t>
            </a:r>
            <a:r>
              <a:rPr lang="en-GB" baseline="0" dirty="0" smtClean="0"/>
              <a:t>valuable </a:t>
            </a:r>
            <a:r>
              <a:rPr lang="en-GB" baseline="0" dirty="0" smtClean="0"/>
              <a:t>insights into the future of ubiquitous computing in the workplace.</a:t>
            </a:r>
          </a:p>
          <a:p>
            <a:endParaRPr lang="en-GB" baseline="0" dirty="0" smtClean="0"/>
          </a:p>
          <a:p>
            <a:r>
              <a:rPr lang="en-GB" baseline="0" dirty="0" smtClean="0"/>
              <a:t>In this talk I’ll </a:t>
            </a:r>
            <a:r>
              <a:rPr lang="en-GB" baseline="0" dirty="0" smtClean="0"/>
              <a:t>describe </a:t>
            </a:r>
            <a:r>
              <a:rPr lang="en-GB" baseline="0" dirty="0" smtClean="0"/>
              <a:t>the projects conception, </a:t>
            </a:r>
            <a:r>
              <a:rPr lang="en-GB" baseline="0" dirty="0" smtClean="0"/>
              <a:t>design process, and system architecture, and </a:t>
            </a:r>
            <a:r>
              <a:rPr lang="en-GB" baseline="0" dirty="0" smtClean="0"/>
              <a:t>finally discuss some of the informal observations we have made so far on their </a:t>
            </a:r>
            <a:r>
              <a:rPr lang="en-GB" baseline="0" dirty="0" smtClean="0"/>
              <a:t>use.</a:t>
            </a:r>
            <a:endParaRPr lang="en-GB" baseline="0" dirty="0" smtClean="0"/>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2</a:t>
            </a:fld>
            <a:endParaRPr lang="en-GB" altLang="en-US"/>
          </a:p>
        </p:txBody>
      </p:sp>
    </p:spTree>
    <p:extLst>
      <p:ext uri="{BB962C8B-B14F-4D97-AF65-F5344CB8AC3E}">
        <p14:creationId xmlns:p14="http://schemas.microsoft.com/office/powerpoint/2010/main" val="2148892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onto the new stuff</a:t>
            </a:r>
            <a:r>
              <a:rPr lang="en-GB" baseline="0" dirty="0" smtClean="0"/>
              <a:t> – these are use cases that didn’t occur with the non-digital equivalents.</a:t>
            </a:r>
            <a:endParaRPr lang="en-GB" dirty="0" smtClean="0"/>
          </a:p>
          <a:p>
            <a:endParaRPr lang="en-GB" dirty="0" smtClean="0"/>
          </a:p>
          <a:p>
            <a:r>
              <a:rPr lang="en-GB" dirty="0" smtClean="0"/>
              <a:t>Whenever peripheral displays are deployed in the workplace,</a:t>
            </a:r>
            <a:r>
              <a:rPr lang="en-GB" baseline="0" dirty="0" smtClean="0"/>
              <a:t> studies show that they are always used for holiday photos.</a:t>
            </a:r>
          </a:p>
          <a:p>
            <a:endParaRPr lang="en-GB" baseline="0" dirty="0" smtClean="0"/>
          </a:p>
          <a:p>
            <a:r>
              <a:rPr lang="en-GB" baseline="0" dirty="0" smtClean="0"/>
              <a:t>People love to show off what they’ve been up to and the fantastic places they’ve been.</a:t>
            </a:r>
          </a:p>
          <a:p>
            <a:pPr marL="171450" indent="-171450">
              <a:buFont typeface="Arial" panose="020B0604020202020204" pitchFamily="34" charset="0"/>
              <a:buChar char="•"/>
            </a:pPr>
            <a:r>
              <a:rPr lang="en-GB" baseline="0" dirty="0" smtClean="0"/>
              <a:t>This guy got married recently, so of course was eager to show off to the lab</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Using remote editing, people also upload photos while they’re abroad. This way people in the office receive passive updates from them, rather than just their empty room.</a:t>
            </a:r>
          </a:p>
          <a:p>
            <a:pPr marL="171450" indent="-171450">
              <a:buFont typeface="Arial" panose="020B0604020202020204" pitchFamily="34" charset="0"/>
              <a:buChar char="•"/>
            </a:pPr>
            <a:r>
              <a:rPr lang="en-GB" baseline="0" dirty="0" smtClean="0"/>
              <a:t>It gives them a sort of remote presence. Even though they’re not in the office, you are aware of what they’re up to.</a:t>
            </a:r>
          </a:p>
          <a:p>
            <a:pPr marL="0" indent="0">
              <a:buFont typeface="Arial" panose="020B0604020202020204" pitchFamily="34" charset="0"/>
              <a:buNone/>
            </a:pPr>
            <a:endParaRPr lang="en-GB" baseline="0" dirty="0" smtClean="0"/>
          </a:p>
          <a:p>
            <a:pPr marL="0" indent="0">
              <a:buFont typeface="Arial" panose="020B0604020202020204" pitchFamily="34" charset="0"/>
              <a:buNone/>
            </a:pPr>
            <a:r>
              <a:rPr lang="en-GB" baseline="0" dirty="0" smtClean="0"/>
              <a:t>They also annotate holiday images with ink or text. When they return people are ready to chat and ask them questions about where they’ve been and how they enjoyed it.</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20</a:t>
            </a:fld>
            <a:endParaRPr lang="en-GB" altLang="en-US"/>
          </a:p>
        </p:txBody>
      </p:sp>
    </p:spTree>
    <p:extLst>
      <p:ext uri="{BB962C8B-B14F-4D97-AF65-F5344CB8AC3E}">
        <p14:creationId xmlns:p14="http://schemas.microsoft.com/office/powerpoint/2010/main" val="449764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Users also have “conversations”</a:t>
            </a:r>
            <a:r>
              <a:rPr lang="en-GB" baseline="0" dirty="0" smtClean="0"/>
              <a:t> using the NetBoards</a:t>
            </a:r>
          </a:p>
          <a:p>
            <a:endParaRPr lang="en-GB" baseline="0" dirty="0" smtClean="0"/>
          </a:p>
          <a:p>
            <a:r>
              <a:rPr lang="en-GB" baseline="0" dirty="0" smtClean="0"/>
              <a:t>They do this both in person at the NetBoard, and remotely.</a:t>
            </a:r>
          </a:p>
          <a:p>
            <a:endParaRPr lang="en-GB" baseline="0" dirty="0" smtClean="0"/>
          </a:p>
          <a:p>
            <a:r>
              <a:rPr lang="en-GB" baseline="0" dirty="0" smtClean="0"/>
              <a:t>It’s a new, informal communication channel where you are also broadcasting your comments to your work group.</a:t>
            </a:r>
          </a:p>
          <a:p>
            <a:endParaRPr lang="en-GB" baseline="0" dirty="0" smtClean="0"/>
          </a:p>
          <a:p>
            <a:r>
              <a:rPr lang="en-GB" baseline="0" dirty="0" smtClean="0"/>
              <a:t>In this example from the XKCD comic, another user has posted an image to someone else's NetBoard, showing an image classification system solving the problem in the comic.</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21</a:t>
            </a:fld>
            <a:endParaRPr lang="en-GB" altLang="en-US"/>
          </a:p>
        </p:txBody>
      </p:sp>
    </p:spTree>
    <p:extLst>
      <p:ext uri="{BB962C8B-B14F-4D97-AF65-F5344CB8AC3E}">
        <p14:creationId xmlns:p14="http://schemas.microsoft.com/office/powerpoint/2010/main" val="475920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 new way the NetBoards are used is to showcase work.</a:t>
            </a:r>
          </a:p>
          <a:p>
            <a:endParaRPr lang="en-GB" dirty="0" smtClean="0"/>
          </a:p>
          <a:p>
            <a:r>
              <a:rPr lang="en-GB" dirty="0" smtClean="0"/>
              <a:t>Our research group frequently has visitors, and students might want to coax</a:t>
            </a:r>
            <a:r>
              <a:rPr lang="en-GB" baseline="0" dirty="0" smtClean="0"/>
              <a:t> them into a conversation. However, it might be rude or intrusive to jump out at them and start preaching about your research.</a:t>
            </a:r>
          </a:p>
          <a:p>
            <a:endParaRPr lang="en-GB" baseline="0" dirty="0" smtClean="0"/>
          </a:p>
          <a:p>
            <a:r>
              <a:rPr lang="en-GB" baseline="0" dirty="0" smtClean="0"/>
              <a:t>Instead people put videos, graphs and images up of their work.</a:t>
            </a:r>
          </a:p>
          <a:p>
            <a:pPr marL="171450" indent="-171450">
              <a:buFont typeface="Arial" panose="020B0604020202020204" pitchFamily="34" charset="0"/>
              <a:buChar char="•"/>
            </a:pPr>
            <a:r>
              <a:rPr lang="en-GB" baseline="0" dirty="0" smtClean="0"/>
              <a:t>This student has a video of eye-tracking data</a:t>
            </a:r>
          </a:p>
          <a:p>
            <a:pPr marL="171450" indent="-171450">
              <a:buFont typeface="Arial" panose="020B0604020202020204" pitchFamily="34" charset="0"/>
              <a:buChar char="•"/>
            </a:pPr>
            <a:r>
              <a:rPr lang="en-GB" baseline="0" dirty="0" smtClean="0"/>
              <a:t>This professor is proud of teaching events he has organized</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This way, passers by stop and look at NetBoards, and if they’re interested pop their head into the office and start a conversation.</a:t>
            </a:r>
          </a:p>
          <a:p>
            <a:pPr marL="0" indent="0">
              <a:buFont typeface="Arial" panose="020B0604020202020204" pitchFamily="34" charset="0"/>
              <a:buNone/>
            </a:pPr>
            <a:endParaRPr lang="en-GB" baseline="0" dirty="0" smtClean="0"/>
          </a:p>
          <a:p>
            <a:pPr marL="0" indent="0">
              <a:buFont typeface="Arial" panose="020B0604020202020204" pitchFamily="34" charset="0"/>
              <a:buNone/>
            </a:pPr>
            <a:r>
              <a:rPr lang="en-GB" baseline="0" dirty="0" smtClean="0"/>
              <a:t>This is actually a very interesting phenomenon where users are acutely aware of when people stop outside their offices and examine their NetBoard.</a:t>
            </a:r>
          </a:p>
          <a:p>
            <a:pPr marL="171450" indent="-171450">
              <a:buFont typeface="Arial" panose="020B0604020202020204" pitchFamily="34" charset="0"/>
              <a:buChar char="•"/>
            </a:pPr>
            <a:r>
              <a:rPr lang="en-GB" baseline="0" dirty="0" smtClean="0"/>
              <a:t>You can hear when some one has stopped outside and laughs at a funny image</a:t>
            </a:r>
          </a:p>
          <a:p>
            <a:pPr marL="171450" indent="-171450">
              <a:buFont typeface="Arial" panose="020B0604020202020204" pitchFamily="34" charset="0"/>
              <a:buChar char="•"/>
            </a:pPr>
            <a:r>
              <a:rPr lang="en-GB" baseline="0" dirty="0" smtClean="0"/>
              <a:t>They feel encouraged to curate them, </a:t>
            </a:r>
          </a:p>
          <a:p>
            <a:pPr marL="171450" indent="-171450">
              <a:buFont typeface="Arial" panose="020B0604020202020204" pitchFamily="34" charset="0"/>
              <a:buChar char="•"/>
            </a:pPr>
            <a:endParaRPr lang="en-GB" baseline="0" dirty="0" smtClean="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22</a:t>
            </a:fld>
            <a:endParaRPr lang="en-GB" altLang="en-US"/>
          </a:p>
        </p:txBody>
      </p:sp>
    </p:spTree>
    <p:extLst>
      <p:ext uri="{BB962C8B-B14F-4D97-AF65-F5344CB8AC3E}">
        <p14:creationId xmlns:p14="http://schemas.microsoft.com/office/powerpoint/2010/main" val="181991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People</a:t>
            </a:r>
            <a:r>
              <a:rPr lang="en-GB" baseline="0" dirty="0" smtClean="0"/>
              <a:t> became attached to items on the non-digital noticeboards – once they’d made a masterpiece, they were unwilling to erase them.</a:t>
            </a:r>
          </a:p>
          <a:p>
            <a:endParaRPr lang="en-GB" baseline="0" dirty="0" smtClean="0"/>
          </a:p>
          <a:p>
            <a:r>
              <a:rPr lang="en-GB" baseline="0" dirty="0" smtClean="0"/>
              <a:t>This is a nice example of how NetBoards avoids this</a:t>
            </a:r>
          </a:p>
          <a:p>
            <a:pPr marL="228600" indent="-228600">
              <a:buFont typeface="+mj-lt"/>
              <a:buAutoNum type="arabicPeriod"/>
            </a:pPr>
            <a:r>
              <a:rPr lang="en-GB" baseline="0" dirty="0" smtClean="0"/>
              <a:t>First, a user has created a masterpiece drawing of a dragon. He’s going on holiday to Wales – they have a dragon on their flag</a:t>
            </a:r>
          </a:p>
          <a:p>
            <a:pPr marL="228600" indent="-228600">
              <a:buFont typeface="+mj-lt"/>
              <a:buAutoNum type="arabicPeriod"/>
            </a:pPr>
            <a:r>
              <a:rPr lang="en-GB" baseline="0" dirty="0" smtClean="0"/>
              <a:t>Then when he’s away, one of his former students visits the lab, and leaves a little message for him saying hello.</a:t>
            </a:r>
          </a:p>
          <a:p>
            <a:pPr marL="228600" indent="-228600">
              <a:buFont typeface="+mj-lt"/>
              <a:buAutoNum type="arabicPeriod"/>
            </a:pPr>
            <a:r>
              <a:rPr lang="en-GB" baseline="0" dirty="0" smtClean="0"/>
              <a:t>Once he returns, he erases this. He needs to write new stuff on his board, but he doesn’t want to delete his masterpiece. Instead he shrinks it down, and it can remind him of the fun times he had in Wales for a little longer.</a:t>
            </a:r>
          </a:p>
          <a:p>
            <a:pPr marL="228600" indent="-228600">
              <a:buFont typeface="+mj-lt"/>
              <a:buAutoNum type="arabicPeriod"/>
            </a:pPr>
            <a:endParaRPr lang="en-GB" baseline="0" dirty="0" smtClean="0"/>
          </a:p>
          <a:p>
            <a:pPr marL="0" indent="0">
              <a:buFont typeface="+mj-lt"/>
              <a:buNone/>
            </a:pPr>
            <a:r>
              <a:rPr lang="en-GB" baseline="0" dirty="0" smtClean="0"/>
              <a:t>It’s the little stories like this that interest us – this would be impossible with the non-digital noticeboards.</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23</a:t>
            </a:fld>
            <a:endParaRPr lang="en-GB" altLang="en-US"/>
          </a:p>
        </p:txBody>
      </p:sp>
    </p:spTree>
    <p:extLst>
      <p:ext uri="{BB962C8B-B14F-4D97-AF65-F5344CB8AC3E}">
        <p14:creationId xmlns:p14="http://schemas.microsoft.com/office/powerpoint/2010/main" val="3328387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where are we going with the project? (Thanks everyone for the great ideas yesterday!)</a:t>
            </a:r>
          </a:p>
          <a:p>
            <a:endParaRPr lang="en-GB" dirty="0" smtClean="0"/>
          </a:p>
          <a:p>
            <a:r>
              <a:rPr lang="en-GB" dirty="0" smtClean="0"/>
              <a:t>As interesting as the anecdotes are, the</a:t>
            </a:r>
            <a:r>
              <a:rPr lang="en-GB" baseline="0" dirty="0" smtClean="0"/>
              <a:t> proof is in the data analysis.</a:t>
            </a:r>
            <a:r>
              <a:rPr lang="en-GB" dirty="0" smtClean="0"/>
              <a:t> We will keep</a:t>
            </a:r>
            <a:r>
              <a:rPr lang="en-GB" baseline="0" dirty="0" smtClean="0"/>
              <a:t> collecting data for a while, until we have a year’s worth of data or so.</a:t>
            </a:r>
          </a:p>
          <a:p>
            <a:endParaRPr lang="en-GB" baseline="0" dirty="0" smtClean="0"/>
          </a:p>
          <a:p>
            <a:r>
              <a:rPr lang="en-GB" baseline="0" dirty="0" smtClean="0"/>
              <a:t>We can then examine both </a:t>
            </a:r>
            <a:r>
              <a:rPr lang="en-GB" b="1" baseline="0" dirty="0" smtClean="0"/>
              <a:t>how </a:t>
            </a:r>
            <a:r>
              <a:rPr lang="en-GB" b="0" baseline="0" dirty="0" smtClean="0"/>
              <a:t>and </a:t>
            </a:r>
            <a:r>
              <a:rPr lang="en-GB" b="1" baseline="0" dirty="0" smtClean="0"/>
              <a:t>what </a:t>
            </a:r>
            <a:r>
              <a:rPr lang="en-GB" b="0" baseline="0" dirty="0" smtClean="0"/>
              <a:t>people use their boards. This quantitative analysis will suggest courses of qualitative analysis, so we can extract people’s feeling through interviews.</a:t>
            </a:r>
          </a:p>
          <a:p>
            <a:endParaRPr lang="en-GB" b="0" baseline="0" dirty="0" smtClean="0"/>
          </a:p>
          <a:p>
            <a:r>
              <a:rPr lang="en-GB" b="0" baseline="0" dirty="0" smtClean="0"/>
              <a:t>It would be great if we could also track proximity, identity, and awareness. We could then start to measure who writes on who else's NetBoard.</a:t>
            </a:r>
          </a:p>
          <a:p>
            <a:pPr marL="171450" indent="-171450">
              <a:buFont typeface="Arial" panose="020B0604020202020204" pitchFamily="34" charset="0"/>
              <a:buChar char="•"/>
            </a:pPr>
            <a:r>
              <a:rPr lang="en-GB" b="0" baseline="0" dirty="0" smtClean="0"/>
              <a:t>If we could pervasively track gaze, we could check when people look at the NetBoards</a:t>
            </a:r>
          </a:p>
          <a:p>
            <a:pPr marL="171450" indent="-171450">
              <a:buFont typeface="Arial" panose="020B0604020202020204" pitchFamily="34" charset="0"/>
              <a:buChar char="•"/>
            </a:pPr>
            <a:r>
              <a:rPr lang="en-GB" b="0" baseline="0" dirty="0" smtClean="0"/>
              <a:t>We also hypothesise that the NetBoards actually encourage communication – if we could track person-to-person interaction over a long time, this might be able to show this</a:t>
            </a:r>
          </a:p>
          <a:p>
            <a:pPr marL="171450" indent="-171450">
              <a:buFont typeface="Arial" panose="020B0604020202020204" pitchFamily="34" charset="0"/>
              <a:buChar char="•"/>
            </a:pPr>
            <a:endParaRPr lang="en-GB" b="0" baseline="0" dirty="0" smtClean="0"/>
          </a:p>
          <a:p>
            <a:pPr marL="0" indent="0">
              <a:buFont typeface="Arial" panose="020B0604020202020204" pitchFamily="34" charset="0"/>
              <a:buNone/>
            </a:pPr>
            <a:r>
              <a:rPr lang="en-GB" b="0" baseline="0" dirty="0" smtClean="0"/>
              <a:t>And of course, we would love to deploy the system over new areas. Previous research has shown different groups use ubiquitous displays in very different ways</a:t>
            </a:r>
          </a:p>
          <a:p>
            <a:pPr marL="171450" indent="-171450">
              <a:buFont typeface="Arial" panose="020B0604020202020204" pitchFamily="34" charset="0"/>
              <a:buChar char="•"/>
            </a:pPr>
            <a:r>
              <a:rPr lang="en-GB" b="0" baseline="0" dirty="0" smtClean="0"/>
              <a:t>We’re a graphics and interaction group, perhaps we’re disposed to playful and decorative behaviour? How might the security group use the system differently?</a:t>
            </a:r>
          </a:p>
          <a:p>
            <a:pPr marL="0" indent="0">
              <a:buFont typeface="Arial" panose="020B0604020202020204" pitchFamily="34" charset="0"/>
              <a:buNone/>
            </a:pPr>
            <a:endParaRPr lang="en-GB" b="0" baseline="0" dirty="0" smtClean="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24</a:t>
            </a:fld>
            <a:endParaRPr lang="en-GB" altLang="en-US"/>
          </a:p>
        </p:txBody>
      </p:sp>
    </p:spTree>
    <p:extLst>
      <p:ext uri="{BB962C8B-B14F-4D97-AF65-F5344CB8AC3E}">
        <p14:creationId xmlns:p14="http://schemas.microsoft.com/office/powerpoint/2010/main" val="535106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to recap: we’ve deployed a collection of personal noticeboard displays and are collecting data on their use</a:t>
            </a:r>
          </a:p>
          <a:p>
            <a:pPr marL="171450" indent="-171450">
              <a:buFont typeface="Arial" panose="020B0604020202020204" pitchFamily="34" charset="0"/>
              <a:buChar char="•"/>
            </a:pPr>
            <a:r>
              <a:rPr lang="en-GB" dirty="0" smtClean="0"/>
              <a:t>We are interested in the different</a:t>
            </a:r>
            <a:r>
              <a:rPr lang="en-GB" baseline="0" dirty="0" smtClean="0"/>
              <a:t> ways people use digital and non-digital …</a:t>
            </a:r>
            <a:endParaRPr lang="en-GB" dirty="0" smtClean="0"/>
          </a:p>
          <a:p>
            <a:pPr marL="171450" indent="-171450">
              <a:buFont typeface="Arial" panose="020B0604020202020204" pitchFamily="34" charset="0"/>
              <a:buChar char="•"/>
            </a:pPr>
            <a:r>
              <a:rPr lang="en-GB" dirty="0" smtClean="0"/>
              <a:t>We’ve found that by </a:t>
            </a:r>
            <a:r>
              <a:rPr lang="en-GB" dirty="0" smtClean="0"/>
              <a:t>augmenting</a:t>
            </a:r>
            <a:r>
              <a:rPr lang="en-GB" baseline="0" dirty="0" smtClean="0"/>
              <a:t> something as simple as a personal noticeboard, you can </a:t>
            </a:r>
            <a:r>
              <a:rPr lang="en-GB" baseline="0" dirty="0" smtClean="0"/>
              <a:t>enable new </a:t>
            </a:r>
            <a:r>
              <a:rPr lang="en-GB" baseline="0" dirty="0" smtClean="0"/>
              <a:t>and interesting </a:t>
            </a:r>
            <a:r>
              <a:rPr lang="en-GB" baseline="0" dirty="0" smtClean="0"/>
              <a:t>interactions</a:t>
            </a:r>
          </a:p>
          <a:p>
            <a:endParaRPr lang="en-GB" dirty="0" smtClean="0"/>
          </a:p>
          <a:p>
            <a:r>
              <a:rPr lang="en-GB" dirty="0" smtClean="0"/>
              <a:t>And</a:t>
            </a:r>
            <a:r>
              <a:rPr lang="en-GB" baseline="0" dirty="0" smtClean="0"/>
              <a:t> what are the lessons so far?</a:t>
            </a:r>
            <a:endParaRPr lang="en-GB" dirty="0" smtClean="0"/>
          </a:p>
          <a:p>
            <a:pPr marL="171450" indent="-171450">
              <a:buFont typeface="Arial" panose="020B0604020202020204" pitchFamily="34" charset="0"/>
              <a:buChar char="•"/>
            </a:pPr>
            <a:r>
              <a:rPr lang="en-GB" dirty="0" smtClean="0"/>
              <a:t>Don’t </a:t>
            </a:r>
            <a:r>
              <a:rPr lang="en-GB" dirty="0" smtClean="0"/>
              <a:t>let yourself</a:t>
            </a:r>
            <a:r>
              <a:rPr lang="en-GB" baseline="0" dirty="0" smtClean="0"/>
              <a:t> become hindered by technology, especially if you’re planning a long-term </a:t>
            </a:r>
            <a:r>
              <a:rPr lang="en-GB" baseline="0" dirty="0" smtClean="0"/>
              <a:t>deployment. We should have iterated faster…</a:t>
            </a:r>
          </a:p>
          <a:p>
            <a:pPr marL="171450" indent="-171450">
              <a:buFont typeface="Arial" panose="020B0604020202020204" pitchFamily="34" charset="0"/>
              <a:buChar char="•"/>
            </a:pPr>
            <a:r>
              <a:rPr lang="en-GB" dirty="0" smtClean="0"/>
              <a:t>Long-term</a:t>
            </a:r>
            <a:r>
              <a:rPr lang="en-GB" baseline="0" dirty="0" smtClean="0"/>
              <a:t> </a:t>
            </a:r>
            <a:r>
              <a:rPr lang="en-GB" baseline="0" dirty="0" smtClean="0"/>
              <a:t>deployment scenarios involve a lot of additional </a:t>
            </a:r>
            <a:r>
              <a:rPr lang="en-GB" baseline="0" dirty="0" smtClean="0"/>
              <a:t>engineering. If you want a system to be robust, you have to be pragmatic and make some sacrifices.</a:t>
            </a:r>
          </a:p>
          <a:p>
            <a:pPr marL="0" indent="0">
              <a:buFont typeface="Arial" panose="020B0604020202020204" pitchFamily="34" charset="0"/>
              <a:buNone/>
            </a:pPr>
            <a:endParaRPr lang="en-GB" baseline="0" dirty="0" smtClean="0"/>
          </a:p>
          <a:p>
            <a:pPr marL="0" indent="0">
              <a:buFont typeface="Arial" panose="020B0604020202020204" pitchFamily="34" charset="0"/>
              <a:buNone/>
            </a:pPr>
            <a:r>
              <a:rPr lang="en-GB" baseline="0" dirty="0" smtClean="0"/>
              <a:t>And also, if you can, don’t be afraid to just go ahead with a project without a specific goal in mind.</a:t>
            </a:r>
          </a:p>
          <a:p>
            <a:pPr marL="171450" indent="-171450">
              <a:buFont typeface="Arial" panose="020B0604020202020204" pitchFamily="34" charset="0"/>
              <a:buChar char="•"/>
            </a:pPr>
            <a:r>
              <a:rPr lang="en-GB" baseline="0" dirty="0" smtClean="0"/>
              <a:t>I’d be lying if we thought these would make us more productive, or if we had some big hypotheses that we wanted to test. We just wanted something, and so we made it happen, and we’re having more fun at work!</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25</a:t>
            </a:fld>
            <a:endParaRPr lang="en-GB" altLang="en-US"/>
          </a:p>
        </p:txBody>
      </p:sp>
    </p:spTree>
    <p:extLst>
      <p:ext uri="{BB962C8B-B14F-4D97-AF65-F5344CB8AC3E}">
        <p14:creationId xmlns:p14="http://schemas.microsoft.com/office/powerpoint/2010/main" val="1965597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However,</a:t>
            </a:r>
            <a:r>
              <a:rPr lang="en-GB" baseline="0" dirty="0" smtClean="0"/>
              <a:t> we know context is a </a:t>
            </a:r>
            <a:r>
              <a:rPr lang="en-GB" b="1" baseline="0" dirty="0" smtClean="0"/>
              <a:t>key factor </a:t>
            </a:r>
            <a:r>
              <a:rPr lang="en-GB" baseline="0" dirty="0" smtClean="0"/>
              <a:t>for public displays, so I’ll first describe the </a:t>
            </a:r>
            <a:r>
              <a:rPr lang="en-GB" baseline="0" dirty="0" smtClean="0"/>
              <a:t>deployment environment </a:t>
            </a:r>
            <a:r>
              <a:rPr lang="en-GB" baseline="0" dirty="0" smtClean="0"/>
              <a:t>– the Rainbow </a:t>
            </a:r>
            <a:r>
              <a:rPr lang="en-GB" baseline="0" dirty="0" smtClean="0"/>
              <a:t>Graphics and Interaction group</a:t>
            </a:r>
            <a:r>
              <a:rPr lang="en-GB" baseline="0" dirty="0" smtClean="0"/>
              <a:t>.</a:t>
            </a:r>
            <a:endParaRPr lang="en-GB" dirty="0" smtClean="0"/>
          </a:p>
          <a:p>
            <a:endParaRPr lang="en-GB" dirty="0" smtClean="0"/>
          </a:p>
          <a:p>
            <a:r>
              <a:rPr lang="en-GB" dirty="0" smtClean="0"/>
              <a:t>We</a:t>
            </a:r>
            <a:r>
              <a:rPr lang="en-GB" baseline="0" dirty="0" smtClean="0"/>
              <a:t> have 22 members in our research group, and it</a:t>
            </a:r>
            <a:r>
              <a:rPr lang="en-GB" dirty="0" smtClean="0"/>
              <a:t> </a:t>
            </a:r>
            <a:r>
              <a:rPr lang="en-GB" dirty="0" smtClean="0"/>
              <a:t>consists mostly of PhD </a:t>
            </a:r>
            <a:r>
              <a:rPr lang="en-GB" dirty="0" smtClean="0"/>
              <a:t>students.</a:t>
            </a:r>
          </a:p>
          <a:p>
            <a:pPr marL="171450" indent="-171450">
              <a:buFont typeface="Arial" panose="020B0604020202020204" pitchFamily="34" charset="0"/>
              <a:buChar char="•"/>
            </a:pPr>
            <a:r>
              <a:rPr lang="en-GB" dirty="0" smtClean="0"/>
              <a:t>We </a:t>
            </a:r>
            <a:r>
              <a:rPr lang="en-GB" dirty="0" smtClean="0"/>
              <a:t>are very fortunate in that</a:t>
            </a:r>
            <a:r>
              <a:rPr lang="en-GB" baseline="0" dirty="0" smtClean="0"/>
              <a:t> most of us </a:t>
            </a:r>
            <a:r>
              <a:rPr lang="en-GB" baseline="0" dirty="0" smtClean="0"/>
              <a:t>occupy small </a:t>
            </a:r>
            <a:r>
              <a:rPr lang="en-GB" baseline="0" dirty="0" smtClean="0"/>
              <a:t>offices with only one or two </a:t>
            </a:r>
            <a:r>
              <a:rPr lang="en-GB" baseline="0" dirty="0" smtClean="0"/>
              <a:t>people.</a:t>
            </a:r>
          </a:p>
          <a:p>
            <a:pPr marL="171450" indent="-171450">
              <a:buFont typeface="Arial" panose="020B0604020202020204" pitchFamily="34" charset="0"/>
              <a:buChar char="•"/>
            </a:pPr>
            <a:r>
              <a:rPr lang="en-GB" baseline="0" dirty="0" smtClean="0"/>
              <a:t>This </a:t>
            </a:r>
            <a:r>
              <a:rPr lang="en-GB" baseline="0" dirty="0" smtClean="0"/>
              <a:t>makes ours a different workplace environment from </a:t>
            </a:r>
            <a:r>
              <a:rPr lang="en-GB" baseline="0" dirty="0" smtClean="0"/>
              <a:t>other known </a:t>
            </a:r>
            <a:r>
              <a:rPr lang="en-GB" baseline="0" dirty="0" smtClean="0"/>
              <a:t>research, involving large peripheral displays being studied in large shared offices of 10 people or more</a:t>
            </a:r>
            <a:r>
              <a:rPr lang="en-GB" baseline="0" dirty="0" smtClean="0"/>
              <a:t>.</a:t>
            </a:r>
          </a:p>
          <a:p>
            <a:endParaRPr lang="en-GB"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Each office now has a NetBoard outside it which functions as a personal noticeboard.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So that’s a lot of hardware! It’s be a shame if it all went unused, so how did we design the NetBoards to try and prevent this?</a:t>
            </a:r>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3</a:t>
            </a:fld>
            <a:endParaRPr lang="en-GB" altLang="en-US"/>
          </a:p>
        </p:txBody>
      </p:sp>
    </p:spTree>
    <p:extLst>
      <p:ext uri="{BB962C8B-B14F-4D97-AF65-F5344CB8AC3E}">
        <p14:creationId xmlns:p14="http://schemas.microsoft.com/office/powerpoint/2010/main" val="347490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For a situated system to become accepted by users in their</a:t>
            </a:r>
            <a:r>
              <a:rPr lang="en-GB" baseline="0" dirty="0" smtClean="0"/>
              <a:t> </a:t>
            </a:r>
            <a:r>
              <a:rPr lang="en-GB" dirty="0" smtClean="0"/>
              <a:t>daily routines, it must be carefully designed to minimize the</a:t>
            </a:r>
            <a:r>
              <a:rPr lang="en-GB" baseline="0" dirty="0" smtClean="0"/>
              <a:t> </a:t>
            </a:r>
            <a:r>
              <a:rPr lang="en-GB" dirty="0" smtClean="0"/>
              <a:t>disruption of existing every-day practices.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Otherwise, if</a:t>
            </a:r>
            <a:r>
              <a:rPr lang="en-GB" baseline="0" dirty="0" smtClean="0"/>
              <a:t> it doesn’t </a:t>
            </a:r>
            <a:r>
              <a:rPr lang="en-GB" b="1" baseline="0" dirty="0" smtClean="0"/>
              <a:t>fit in</a:t>
            </a:r>
            <a:r>
              <a:rPr lang="en-GB" b="0" baseline="0" dirty="0" smtClean="0"/>
              <a:t> with behavioural expectations and associations, it will be rejected.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smtClean="0"/>
              <a:t>We therefore conducted a pre-deployment study to provide an</a:t>
            </a:r>
            <a:r>
              <a:rPr lang="en-GB" baseline="0" dirty="0" smtClean="0"/>
              <a:t> </a:t>
            </a:r>
            <a:r>
              <a:rPr lang="en-GB" dirty="0" smtClean="0"/>
              <a:t>understanding of how the existing non-digital noticeboards</a:t>
            </a:r>
            <a:r>
              <a:rPr lang="en-GB" baseline="0" dirty="0" smtClean="0"/>
              <a:t> </a:t>
            </a:r>
            <a:r>
              <a:rPr lang="en-GB" dirty="0" smtClean="0"/>
              <a:t>are used.</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4</a:t>
            </a:fld>
            <a:endParaRPr lang="en-GB" altLang="en-US"/>
          </a:p>
        </p:txBody>
      </p:sp>
    </p:spTree>
    <p:extLst>
      <p:ext uri="{BB962C8B-B14F-4D97-AF65-F5344CB8AC3E}">
        <p14:creationId xmlns:p14="http://schemas.microsoft.com/office/powerpoint/2010/main" val="1189272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collected </a:t>
            </a:r>
            <a:r>
              <a:rPr lang="en-GB" dirty="0" smtClean="0"/>
              <a:t>noticeboard data over six </a:t>
            </a:r>
            <a:r>
              <a:rPr lang="en-GB" dirty="0" smtClean="0"/>
              <a:t>months, taking photos every time a personal noticeboard was changed.</a:t>
            </a:r>
          </a:p>
          <a:p>
            <a:endParaRPr lang="en-GB" dirty="0" smtClean="0"/>
          </a:p>
          <a:p>
            <a:r>
              <a:rPr lang="en-GB" dirty="0" smtClean="0"/>
              <a:t>This resulted in a corpus of 50 images exhibiting both the </a:t>
            </a:r>
            <a:r>
              <a:rPr lang="en-GB" b="1" dirty="0" smtClean="0"/>
              <a:t>methods</a:t>
            </a:r>
            <a:r>
              <a:rPr lang="en-GB" b="0" dirty="0" smtClean="0"/>
              <a:t> used to</a:t>
            </a:r>
            <a:r>
              <a:rPr lang="en-GB" b="0" baseline="0" dirty="0" smtClean="0"/>
              <a:t> create content and the </a:t>
            </a:r>
            <a:r>
              <a:rPr lang="en-GB" b="1" baseline="0" dirty="0" smtClean="0"/>
              <a:t>different types </a:t>
            </a:r>
            <a:r>
              <a:rPr lang="en-GB" b="0" baseline="0" dirty="0" smtClean="0"/>
              <a:t>of content.</a:t>
            </a:r>
          </a:p>
          <a:p>
            <a:endParaRPr lang="en-GB" b="0" baseline="0" dirty="0" smtClean="0"/>
          </a:p>
          <a:p>
            <a:r>
              <a:rPr lang="en-GB" b="0" baseline="0" dirty="0" smtClean="0"/>
              <a:t>This might seem like a small number, but the fact is that these noticeboards just aren’t modified that often! Even though people see them every day.</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5</a:t>
            </a:fld>
            <a:endParaRPr lang="en-GB" altLang="en-US"/>
          </a:p>
        </p:txBody>
      </p:sp>
    </p:spTree>
    <p:extLst>
      <p:ext uri="{BB962C8B-B14F-4D97-AF65-F5344CB8AC3E}">
        <p14:creationId xmlns:p14="http://schemas.microsoft.com/office/powerpoint/2010/main" val="656360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found that</a:t>
            </a:r>
            <a:r>
              <a:rPr lang="en-GB" baseline="0" dirty="0" smtClean="0"/>
              <a:t> personal whiteboard content on our corridor was created in only two ways.</a:t>
            </a:r>
          </a:p>
          <a:p>
            <a:endParaRPr lang="en-GB" baseline="0" dirty="0" smtClean="0"/>
          </a:p>
          <a:p>
            <a:r>
              <a:rPr lang="en-GB" baseline="0" dirty="0" smtClean="0"/>
              <a:t>The first – inking, is the most obvious. This is where people pick up a marker pen and either write or draw on the whiteboards.</a:t>
            </a:r>
          </a:p>
          <a:p>
            <a:endParaRPr lang="en-GB" baseline="0" dirty="0" smtClean="0"/>
          </a:p>
          <a:p>
            <a:r>
              <a:rPr lang="en-GB" baseline="0" dirty="0" smtClean="0"/>
              <a:t>The second is printing and sticking</a:t>
            </a:r>
            <a:r>
              <a:rPr lang="en-GB" baseline="0" dirty="0" smtClean="0"/>
              <a:t>. This is where  people print out text and images, and affix them to a noticeboard with sticky-tape.</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6</a:t>
            </a:fld>
            <a:endParaRPr lang="en-GB" altLang="en-US"/>
          </a:p>
        </p:txBody>
      </p:sp>
    </p:spTree>
    <p:extLst>
      <p:ext uri="{BB962C8B-B14F-4D97-AF65-F5344CB8AC3E}">
        <p14:creationId xmlns:p14="http://schemas.microsoft.com/office/powerpoint/2010/main" val="3913993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what types</a:t>
            </a:r>
            <a:r>
              <a:rPr lang="en-GB" baseline="0" dirty="0" smtClean="0"/>
              <a:t> of content was created?</a:t>
            </a:r>
            <a:endParaRPr lang="en-GB" dirty="0" smtClean="0"/>
          </a:p>
          <a:p>
            <a:endParaRPr lang="en-GB" dirty="0" smtClean="0"/>
          </a:p>
          <a:p>
            <a:r>
              <a:rPr lang="en-GB" dirty="0" smtClean="0"/>
              <a:t>Interestingly,</a:t>
            </a:r>
            <a:r>
              <a:rPr lang="en-GB" baseline="0" dirty="0" smtClean="0"/>
              <a:t> despite the wide range of possible message-types that could be posted, we discovered most messages fit into three categories.</a:t>
            </a:r>
            <a:endParaRPr lang="en-GB" dirty="0" smtClean="0"/>
          </a:p>
          <a:p>
            <a:endParaRPr lang="en-GB" dirty="0" smtClean="0"/>
          </a:p>
          <a:p>
            <a:r>
              <a:rPr lang="en-GB" dirty="0" smtClean="0"/>
              <a:t>By far the most common type</a:t>
            </a:r>
            <a:r>
              <a:rPr lang="en-GB" baseline="0" dirty="0" smtClean="0"/>
              <a:t> of content concerned office absences. In a large research group, someone is always away on vacation or at a conference, and even when not abroad they are often teaching or attending duties in town.</a:t>
            </a:r>
          </a:p>
          <a:p>
            <a:pPr marL="171450" indent="-171450">
              <a:buFont typeface="Arial" panose="020B0604020202020204" pitchFamily="34" charset="0"/>
              <a:buChar char="•"/>
            </a:pPr>
            <a:r>
              <a:rPr lang="en-GB" baseline="0" dirty="0" smtClean="0"/>
              <a:t>It might seem archaic to rely on non-digital noticeboards for relaying this kind of information, but displaying this data outside an office has natural benefits.</a:t>
            </a:r>
          </a:p>
          <a:p>
            <a:pPr marL="171450" indent="-171450">
              <a:buFont typeface="Arial" panose="020B0604020202020204" pitchFamily="34" charset="0"/>
              <a:buChar char="•"/>
            </a:pPr>
            <a:r>
              <a:rPr lang="en-GB" baseline="0" dirty="0" smtClean="0"/>
              <a:t>While emailing the whole research group might be intrusive, this way only people who actually come looking for you will find out your whereabouts.</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dirty="0" smtClean="0"/>
              <a:t>We also saw a lot of “funny images” posted. Humor is pervasive in the workplace,</a:t>
            </a:r>
            <a:r>
              <a:rPr lang="en-GB" baseline="0" dirty="0" smtClean="0"/>
              <a:t> and helps with relieving stress, team unification, motivation, and idea generation. Therefore it’s unsurprising that people use noticeboards for these purposes.</a:t>
            </a:r>
          </a:p>
          <a:p>
            <a:pPr marL="171450" indent="-171450">
              <a:buFont typeface="Arial" panose="020B0604020202020204" pitchFamily="34" charset="0"/>
              <a:buChar char="•"/>
            </a:pPr>
            <a:r>
              <a:rPr lang="en-GB" baseline="0" dirty="0" smtClean="0"/>
              <a:t>People also </a:t>
            </a:r>
            <a:r>
              <a:rPr lang="en-GB" b="1" baseline="0" dirty="0" smtClean="0"/>
              <a:t>elaborate</a:t>
            </a:r>
            <a:r>
              <a:rPr lang="en-GB" baseline="0" dirty="0" smtClean="0"/>
              <a:t> on humorous images. Here you can see </a:t>
            </a:r>
            <a:r>
              <a:rPr lang="en-GB" baseline="0" dirty="0" err="1" smtClean="0"/>
              <a:t>Laslow’s</a:t>
            </a:r>
            <a:r>
              <a:rPr lang="en-GB" baseline="0" dirty="0" smtClean="0"/>
              <a:t> pyramid of needs, but with </a:t>
            </a:r>
            <a:r>
              <a:rPr lang="en-GB" baseline="0" dirty="0" err="1" smtClean="0"/>
              <a:t>WiFi</a:t>
            </a:r>
            <a:r>
              <a:rPr lang="en-GB" baseline="0" dirty="0" smtClean="0"/>
              <a:t> added to the bottom.</a:t>
            </a:r>
          </a:p>
          <a:p>
            <a:pPr marL="171450" indent="-171450">
              <a:buFont typeface="Arial" panose="020B0604020202020204" pitchFamily="34" charset="0"/>
              <a:buChar char="•"/>
            </a:pPr>
            <a:endParaRPr lang="en-GB" dirty="0" smtClean="0"/>
          </a:p>
          <a:p>
            <a:r>
              <a:rPr lang="en-GB" dirty="0" smtClean="0"/>
              <a:t>The finial class of content is more interesting. Sometimes</a:t>
            </a:r>
            <a:r>
              <a:rPr lang="en-GB" baseline="0" dirty="0" smtClean="0"/>
              <a:t> people would decorate their noticeboard with sketches and images, not designed to make people laugh, but rather instead provide some playful amusement and distraction in what can be a serious environment.</a:t>
            </a:r>
            <a:endParaRPr lang="en-GB" dirty="0" smtClean="0"/>
          </a:p>
          <a:p>
            <a:endParaRPr lang="en-GB" dirty="0" smtClean="0"/>
          </a:p>
          <a:p>
            <a:r>
              <a:rPr lang="en-GB" dirty="0" smtClean="0"/>
              <a:t>Perhaps</a:t>
            </a:r>
            <a:r>
              <a:rPr lang="en-GB" baseline="0" dirty="0" smtClean="0"/>
              <a:t> its surprising that work-related items are non-existent, perhaps it’s a reflection on the nature of our research group…</a:t>
            </a:r>
            <a:endParaRPr lang="en-GB" dirty="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7</a:t>
            </a:fld>
            <a:endParaRPr lang="en-GB" altLang="en-US"/>
          </a:p>
        </p:txBody>
      </p:sp>
    </p:spTree>
    <p:extLst>
      <p:ext uri="{BB962C8B-B14F-4D97-AF65-F5344CB8AC3E}">
        <p14:creationId xmlns:p14="http://schemas.microsoft.com/office/powerpoint/2010/main" val="2377927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Before</a:t>
            </a:r>
            <a:r>
              <a:rPr lang="en-GB" baseline="0" dirty="0" smtClean="0"/>
              <a:t> disrupting the workplace … we had to ask ourselves why? Aren’t existing noticeboards good enough? Why do you want to replace them?</a:t>
            </a:r>
            <a:endParaRPr lang="en-GB" dirty="0" smtClean="0"/>
          </a:p>
          <a:p>
            <a:endParaRPr lang="en-GB" baseline="0" dirty="0" smtClean="0"/>
          </a:p>
          <a:p>
            <a:r>
              <a:rPr lang="en-GB" baseline="0" dirty="0" smtClean="0"/>
              <a:t>Some </a:t>
            </a:r>
            <a:r>
              <a:rPr lang="en-GB" baseline="0" dirty="0" smtClean="0"/>
              <a:t>issues do become apparent</a:t>
            </a:r>
            <a:r>
              <a:rPr lang="en-GB" baseline="0" dirty="0" smtClean="0"/>
              <a:t>…</a:t>
            </a:r>
          </a:p>
          <a:p>
            <a:endParaRPr lang="en-GB" baseline="0" dirty="0" smtClean="0"/>
          </a:p>
          <a:p>
            <a:r>
              <a:rPr lang="en-GB" baseline="0" dirty="0" smtClean="0"/>
              <a:t>Don’t want to email someone and make them do it – unwelcome distraction</a:t>
            </a:r>
            <a:endParaRPr lang="en-GB" baseline="0" dirty="0" smtClean="0"/>
          </a:p>
          <a:p>
            <a:endParaRPr lang="en-GB" baseline="0" dirty="0" smtClean="0"/>
          </a:p>
          <a:p>
            <a:r>
              <a:rPr lang="en-GB" baseline="0" dirty="0" smtClean="0"/>
              <a:t>We are forgetful, </a:t>
            </a:r>
            <a:r>
              <a:rPr lang="en-GB" baseline="0" dirty="0" smtClean="0"/>
              <a:t>and also </a:t>
            </a:r>
            <a:r>
              <a:rPr lang="en-GB" baseline="0" dirty="0" smtClean="0"/>
              <a:t>lazy people. It is generally the office occupant’s responsibility to maintain </a:t>
            </a:r>
            <a:r>
              <a:rPr lang="en-GB" baseline="0" dirty="0" smtClean="0"/>
              <a:t>their noticeboard</a:t>
            </a:r>
            <a:r>
              <a:rPr lang="en-GB" baseline="0" dirty="0" smtClean="0"/>
              <a:t>, but often they neglect </a:t>
            </a:r>
            <a:r>
              <a:rPr lang="en-GB" baseline="0" dirty="0" smtClean="0"/>
              <a:t>them. Printing, cutting, and sticking takes effort, and we found that printed and stuck items remained on noticeboards indefinitely.</a:t>
            </a:r>
            <a:endParaRPr lang="en-GB" baseline="0" dirty="0" smtClean="0"/>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8</a:t>
            </a:fld>
            <a:endParaRPr lang="en-GB" altLang="en-US"/>
          </a:p>
        </p:txBody>
      </p:sp>
    </p:spTree>
    <p:extLst>
      <p:ext uri="{BB962C8B-B14F-4D97-AF65-F5344CB8AC3E}">
        <p14:creationId xmlns:p14="http://schemas.microsoft.com/office/powerpoint/2010/main" val="349592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experimenting with large collections of expensive</a:t>
            </a:r>
            <a:r>
              <a:rPr lang="en-GB" baseline="0" dirty="0" smtClean="0"/>
              <a:t> hardware, iterative cycles of </a:t>
            </a:r>
            <a:r>
              <a:rPr lang="en-GB" b="1" baseline="0" dirty="0" smtClean="0"/>
              <a:t>design, deployment, and observation</a:t>
            </a:r>
            <a:r>
              <a:rPr lang="en-GB" b="0" baseline="0" dirty="0" smtClean="0"/>
              <a:t> are critical in ensuring the system fulfils its goals and is well received.</a:t>
            </a:r>
          </a:p>
          <a:p>
            <a:endParaRPr lang="en-GB" b="0" baseline="0" dirty="0" smtClean="0"/>
          </a:p>
          <a:p>
            <a:r>
              <a:rPr lang="en-GB" b="0" baseline="0" dirty="0" smtClean="0"/>
              <a:t>We deployed five units that were powered by Raspberry Pi – these seemed ideal as they’re low power and low cost, excellent for large-scale deployment.</a:t>
            </a:r>
          </a:p>
          <a:p>
            <a:endParaRPr lang="en-GB" b="0" baseline="0" dirty="0" smtClean="0"/>
          </a:p>
          <a:p>
            <a:r>
              <a:rPr lang="en-GB" b="0" baseline="0" dirty="0" smtClean="0"/>
              <a:t>We also happened to have a collection of touchscreens lying around the lab…</a:t>
            </a:r>
            <a:endParaRPr lang="en-GB" dirty="0" smtClean="0"/>
          </a:p>
          <a:p>
            <a:pPr marL="171450" indent="-171450">
              <a:buFont typeface="Arial" panose="020B0604020202020204" pitchFamily="34" charset="0"/>
              <a:buChar char="•"/>
            </a:pPr>
            <a:r>
              <a:rPr lang="en-GB" baseline="0" dirty="0" smtClean="0"/>
              <a:t>They were actually acquired by a research group member in a shady deal involving a casino company that went bust…</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These ran web-apps similar to the current iteration, so I’ll describe those in more detail later.</a:t>
            </a:r>
          </a:p>
        </p:txBody>
      </p:sp>
      <p:sp>
        <p:nvSpPr>
          <p:cNvPr id="4" name="Slide Number Placeholder 3"/>
          <p:cNvSpPr>
            <a:spLocks noGrp="1"/>
          </p:cNvSpPr>
          <p:nvPr>
            <p:ph type="sldNum" sz="quarter" idx="10"/>
          </p:nvPr>
        </p:nvSpPr>
        <p:spPr/>
        <p:txBody>
          <a:bodyPr/>
          <a:lstStyle/>
          <a:p>
            <a:pPr>
              <a:defRPr/>
            </a:pPr>
            <a:fld id="{0B8B82E2-28B2-4847-B499-8658C4220EFD}" type="slidenum">
              <a:rPr lang="en-GB" altLang="en-US" smtClean="0"/>
              <a:pPr>
                <a:defRPr/>
              </a:pPr>
              <a:t>9</a:t>
            </a:fld>
            <a:endParaRPr lang="en-GB" altLang="en-US"/>
          </a:p>
        </p:txBody>
      </p:sp>
    </p:spTree>
    <p:extLst>
      <p:ext uri="{BB962C8B-B14F-4D97-AF65-F5344CB8AC3E}">
        <p14:creationId xmlns:p14="http://schemas.microsoft.com/office/powerpoint/2010/main" val="1876334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3"/>
          <p:cNvSpPr>
            <a:spLocks noChangeArrowheads="1"/>
          </p:cNvSpPr>
          <p:nvPr/>
        </p:nvSpPr>
        <p:spPr bwMode="auto">
          <a:xfrm>
            <a:off x="0" y="5365750"/>
            <a:ext cx="9140825" cy="665163"/>
          </a:xfrm>
          <a:prstGeom prst="rect">
            <a:avLst/>
          </a:prstGeom>
          <a:solidFill>
            <a:srgbClr val="003E72"/>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5" name="Rectangle 14"/>
          <p:cNvSpPr>
            <a:spLocks noChangeArrowheads="1"/>
          </p:cNvSpPr>
          <p:nvPr/>
        </p:nvSpPr>
        <p:spPr bwMode="auto">
          <a:xfrm>
            <a:off x="0" y="6030913"/>
            <a:ext cx="9140825" cy="173037"/>
          </a:xfrm>
          <a:prstGeom prst="rect">
            <a:avLst/>
          </a:prstGeom>
          <a:solidFill>
            <a:srgbClr val="6AADE4"/>
          </a:solidFill>
          <a:ln>
            <a:noFill/>
          </a:ln>
          <a:effectLst/>
          <a:extLst>
            <a:ext uri="{91240B29-F687-4F45-9708-019B960494DF}">
              <a14:hiddenLine xmlns:a14="http://schemas.microsoft.com/office/drawing/2010/main" w="127">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5122" name="Rectangle 2"/>
          <p:cNvSpPr>
            <a:spLocks noGrp="1" noChangeArrowheads="1"/>
          </p:cNvSpPr>
          <p:nvPr>
            <p:ph type="ctrTitle"/>
          </p:nvPr>
        </p:nvSpPr>
        <p:spPr>
          <a:xfrm>
            <a:off x="384175" y="2016125"/>
            <a:ext cx="8374063" cy="576263"/>
          </a:xfrm>
        </p:spPr>
        <p:txBody>
          <a:bodyPr/>
          <a:lstStyle>
            <a:lvl1pPr>
              <a:defRPr sz="3600">
                <a:latin typeface="Myriad Pro" panose="020B0503030403020204" pitchFamily="34" charset="0"/>
              </a:defRPr>
            </a:lvl1pPr>
          </a:lstStyle>
          <a:p>
            <a:pPr lvl="0"/>
            <a:r>
              <a:rPr lang="en-GB" altLang="en-US" noProof="0" dirty="0" smtClean="0"/>
              <a:t>Click to edit Master title style</a:t>
            </a:r>
          </a:p>
        </p:txBody>
      </p:sp>
      <p:sp>
        <p:nvSpPr>
          <p:cNvPr id="5123" name="Rectangle 3"/>
          <p:cNvSpPr>
            <a:spLocks noGrp="1" noChangeArrowheads="1"/>
          </p:cNvSpPr>
          <p:nvPr>
            <p:ph type="subTitle" idx="1"/>
          </p:nvPr>
        </p:nvSpPr>
        <p:spPr>
          <a:xfrm>
            <a:off x="384175" y="2774950"/>
            <a:ext cx="8374063" cy="539750"/>
          </a:xfrm>
        </p:spPr>
        <p:txBody>
          <a:bodyPr/>
          <a:lstStyle>
            <a:lvl1pPr marL="0" indent="0">
              <a:buFontTx/>
              <a:buNone/>
              <a:defRPr sz="1800" b="0">
                <a:solidFill>
                  <a:schemeClr val="tx2"/>
                </a:solidFill>
                <a:latin typeface="Myriad Pro" panose="020B0503030403020204" pitchFamily="34" charset="0"/>
              </a:defRPr>
            </a:lvl1pPr>
          </a:lstStyle>
          <a:p>
            <a:pPr lvl="0"/>
            <a:r>
              <a:rPr lang="en-GB" altLang="en-US" noProof="0" dirty="0" smtClean="0"/>
              <a:t>Click to edit Master subtitle style</a:t>
            </a:r>
          </a:p>
        </p:txBody>
      </p:sp>
      <p:sp>
        <p:nvSpPr>
          <p:cNvPr id="6" name="Rectangle 10"/>
          <p:cNvSpPr>
            <a:spLocks noGrp="1" noChangeArrowheads="1"/>
          </p:cNvSpPr>
          <p:nvPr>
            <p:ph type="sldNum" sz="quarter" idx="10"/>
          </p:nvPr>
        </p:nvSpPr>
        <p:spPr>
          <a:xfrm>
            <a:off x="7862888" y="6448425"/>
            <a:ext cx="900112" cy="179388"/>
          </a:xfrm>
        </p:spPr>
        <p:txBody>
          <a:bodyPr/>
          <a:lstStyle>
            <a:lvl1pPr>
              <a:defRPr smtClean="0">
                <a:solidFill>
                  <a:schemeClr val="tx1"/>
                </a:solidFill>
              </a:defRPr>
            </a:lvl1pPr>
          </a:lstStyle>
          <a:p>
            <a:pPr>
              <a:defRPr/>
            </a:pPr>
            <a:fld id="{45F1621B-3FD3-424B-9FD3-A015D68BF404}" type="slidenum">
              <a:rPr lang="en-GB" altLang="en-US"/>
              <a:pPr>
                <a:defRPr/>
              </a:pPr>
              <a:t>‹#›</a:t>
            </a:fld>
            <a:endParaRPr lang="en-GB" altLang="en-US"/>
          </a:p>
        </p:txBody>
      </p:sp>
    </p:spTree>
    <p:extLst>
      <p:ext uri="{BB962C8B-B14F-4D97-AF65-F5344CB8AC3E}">
        <p14:creationId xmlns:p14="http://schemas.microsoft.com/office/powerpoint/2010/main" val="1917415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5E6303FD-BA97-421C-81EA-093A3879096C}" type="slidenum">
              <a:rPr lang="en-GB" altLang="en-US"/>
              <a:pPr>
                <a:defRPr/>
              </a:pPr>
              <a:t>‹#›</a:t>
            </a:fld>
            <a:endParaRPr lang="en-GB" altLang="en-US"/>
          </a:p>
        </p:txBody>
      </p:sp>
    </p:spTree>
    <p:extLst>
      <p:ext uri="{BB962C8B-B14F-4D97-AF65-F5344CB8AC3E}">
        <p14:creationId xmlns:p14="http://schemas.microsoft.com/office/powerpoint/2010/main" val="1861956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5913" y="398463"/>
            <a:ext cx="2093912" cy="537686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4175" y="398463"/>
            <a:ext cx="6129338" cy="53768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0E119A90-174E-46DC-A57C-AF573D35B70E}" type="slidenum">
              <a:rPr lang="en-GB" altLang="en-US"/>
              <a:pPr>
                <a:defRPr/>
              </a:pPr>
              <a:t>‹#›</a:t>
            </a:fld>
            <a:endParaRPr lang="en-GB" altLang="en-US"/>
          </a:p>
        </p:txBody>
      </p:sp>
    </p:spTree>
    <p:extLst>
      <p:ext uri="{BB962C8B-B14F-4D97-AF65-F5344CB8AC3E}">
        <p14:creationId xmlns:p14="http://schemas.microsoft.com/office/powerpoint/2010/main" val="234582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lvl1pPr>
              <a:defRPr>
                <a:latin typeface="Myriad Pro" panose="020B0503030403020204" pitchFamily="34" charset="0"/>
              </a:defRPr>
            </a:lvl1pPr>
            <a:lvl2pPr marL="614363" indent="-342900">
              <a:buFont typeface="Myriad Pro" panose="020B0503030403020204" pitchFamily="34" charset="0"/>
              <a:buChar char=""/>
              <a:defRPr>
                <a:latin typeface="Myriad Pro" panose="020B0503030403020204" pitchFamily="34" charset="0"/>
              </a:defRPr>
            </a:lvl2pPr>
            <a:lvl3pPr>
              <a:defRPr>
                <a:latin typeface="Myriad Pro" panose="020B0503030403020204" pitchFamily="34" charset="0"/>
              </a:defRPr>
            </a:lvl3pPr>
            <a:lvl4pPr>
              <a:defRPr>
                <a:latin typeface="Myriad Pro" panose="020B0503030403020204" pitchFamily="34" charset="0"/>
              </a:defRPr>
            </a:lvl4pPr>
            <a:lvl5pPr>
              <a:defRPr>
                <a:latin typeface="Myriad Pro" panose="020B05030304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Rectangle 6"/>
          <p:cNvSpPr>
            <a:spLocks noGrp="1" noChangeArrowheads="1"/>
          </p:cNvSpPr>
          <p:nvPr>
            <p:ph type="sldNum" sz="quarter" idx="10"/>
          </p:nvPr>
        </p:nvSpPr>
        <p:spPr>
          <a:ln/>
        </p:spPr>
        <p:txBody>
          <a:bodyPr/>
          <a:lstStyle>
            <a:lvl1pPr>
              <a:defRPr/>
            </a:lvl1pPr>
          </a:lstStyle>
          <a:p>
            <a:pPr>
              <a:defRPr/>
            </a:pPr>
            <a:fld id="{A38C1075-584F-4AAB-B694-A4AEF94601D3}" type="slidenum">
              <a:rPr lang="en-GB" altLang="en-US"/>
              <a:pPr>
                <a:defRPr/>
              </a:pPr>
              <a:t>‹#›</a:t>
            </a:fld>
            <a:endParaRPr lang="en-GB" altLang="en-US"/>
          </a:p>
        </p:txBody>
      </p:sp>
    </p:spTree>
    <p:extLst>
      <p:ext uri="{BB962C8B-B14F-4D97-AF65-F5344CB8AC3E}">
        <p14:creationId xmlns:p14="http://schemas.microsoft.com/office/powerpoint/2010/main" val="2046044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F51504C0-0221-4E0F-93A9-69A758ADD05E}" type="slidenum">
              <a:rPr lang="en-GB" altLang="en-US"/>
              <a:pPr>
                <a:defRPr/>
              </a:pPr>
              <a:t>‹#›</a:t>
            </a:fld>
            <a:endParaRPr lang="en-GB" altLang="en-US"/>
          </a:p>
        </p:txBody>
      </p:sp>
    </p:spTree>
    <p:extLst>
      <p:ext uri="{BB962C8B-B14F-4D97-AF65-F5344CB8AC3E}">
        <p14:creationId xmlns:p14="http://schemas.microsoft.com/office/powerpoint/2010/main" val="187635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4175" y="1708150"/>
            <a:ext cx="4110038"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6613" y="1708150"/>
            <a:ext cx="4111625" cy="4067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6"/>
          <p:cNvSpPr>
            <a:spLocks noGrp="1" noChangeArrowheads="1"/>
          </p:cNvSpPr>
          <p:nvPr>
            <p:ph type="sldNum" sz="quarter" idx="10"/>
          </p:nvPr>
        </p:nvSpPr>
        <p:spPr>
          <a:ln/>
        </p:spPr>
        <p:txBody>
          <a:bodyPr/>
          <a:lstStyle>
            <a:lvl1pPr>
              <a:defRPr/>
            </a:lvl1pPr>
          </a:lstStyle>
          <a:p>
            <a:pPr>
              <a:defRPr/>
            </a:pPr>
            <a:fld id="{7853AF9D-EC2B-4F79-BFCA-553CF670CEDD}" type="slidenum">
              <a:rPr lang="en-GB" altLang="en-US"/>
              <a:pPr>
                <a:defRPr/>
              </a:pPr>
              <a:t>‹#›</a:t>
            </a:fld>
            <a:endParaRPr lang="en-GB" altLang="en-US"/>
          </a:p>
        </p:txBody>
      </p:sp>
    </p:spTree>
    <p:extLst>
      <p:ext uri="{BB962C8B-B14F-4D97-AF65-F5344CB8AC3E}">
        <p14:creationId xmlns:p14="http://schemas.microsoft.com/office/powerpoint/2010/main" val="2078222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6"/>
          <p:cNvSpPr>
            <a:spLocks noGrp="1" noChangeArrowheads="1"/>
          </p:cNvSpPr>
          <p:nvPr>
            <p:ph type="sldNum" sz="quarter" idx="10"/>
          </p:nvPr>
        </p:nvSpPr>
        <p:spPr>
          <a:ln/>
        </p:spPr>
        <p:txBody>
          <a:bodyPr/>
          <a:lstStyle>
            <a:lvl1pPr>
              <a:defRPr/>
            </a:lvl1pPr>
          </a:lstStyle>
          <a:p>
            <a:pPr>
              <a:defRPr/>
            </a:pPr>
            <a:fld id="{B78D88BF-A062-4ECB-B9AC-7A20D85DA8A2}" type="slidenum">
              <a:rPr lang="en-GB" altLang="en-US"/>
              <a:pPr>
                <a:defRPr/>
              </a:pPr>
              <a:t>‹#›</a:t>
            </a:fld>
            <a:endParaRPr lang="en-GB" altLang="en-US"/>
          </a:p>
        </p:txBody>
      </p:sp>
    </p:spTree>
    <p:extLst>
      <p:ext uri="{BB962C8B-B14F-4D97-AF65-F5344CB8AC3E}">
        <p14:creationId xmlns:p14="http://schemas.microsoft.com/office/powerpoint/2010/main" val="1443679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6"/>
          <p:cNvSpPr>
            <a:spLocks noGrp="1" noChangeArrowheads="1"/>
          </p:cNvSpPr>
          <p:nvPr>
            <p:ph type="sldNum" sz="quarter" idx="10"/>
          </p:nvPr>
        </p:nvSpPr>
        <p:spPr>
          <a:ln/>
        </p:spPr>
        <p:txBody>
          <a:bodyPr/>
          <a:lstStyle>
            <a:lvl1pPr>
              <a:defRPr/>
            </a:lvl1pPr>
          </a:lstStyle>
          <a:p>
            <a:pPr>
              <a:defRPr/>
            </a:pPr>
            <a:fld id="{F70889BB-0EC0-4E8F-B5A1-3CB35E9FEC14}" type="slidenum">
              <a:rPr lang="en-GB" altLang="en-US"/>
              <a:pPr>
                <a:defRPr/>
              </a:pPr>
              <a:t>‹#›</a:t>
            </a:fld>
            <a:endParaRPr lang="en-GB" altLang="en-US"/>
          </a:p>
        </p:txBody>
      </p:sp>
    </p:spTree>
    <p:extLst>
      <p:ext uri="{BB962C8B-B14F-4D97-AF65-F5344CB8AC3E}">
        <p14:creationId xmlns:p14="http://schemas.microsoft.com/office/powerpoint/2010/main" val="1343635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7BAAB8AB-EE45-472F-95D4-99A0E8C0A7EF}" type="slidenum">
              <a:rPr lang="en-GB" altLang="en-US"/>
              <a:pPr>
                <a:defRPr/>
              </a:pPr>
              <a:t>‹#›</a:t>
            </a:fld>
            <a:endParaRPr lang="en-GB" altLang="en-US"/>
          </a:p>
        </p:txBody>
      </p:sp>
    </p:spTree>
    <p:extLst>
      <p:ext uri="{BB962C8B-B14F-4D97-AF65-F5344CB8AC3E}">
        <p14:creationId xmlns:p14="http://schemas.microsoft.com/office/powerpoint/2010/main" val="2974689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E145C02-8504-41B1-A050-787D9099E7AD}" type="slidenum">
              <a:rPr lang="en-GB" altLang="en-US"/>
              <a:pPr>
                <a:defRPr/>
              </a:pPr>
              <a:t>‹#›</a:t>
            </a:fld>
            <a:endParaRPr lang="en-GB" altLang="en-US"/>
          </a:p>
        </p:txBody>
      </p:sp>
    </p:spTree>
    <p:extLst>
      <p:ext uri="{BB962C8B-B14F-4D97-AF65-F5344CB8AC3E}">
        <p14:creationId xmlns:p14="http://schemas.microsoft.com/office/powerpoint/2010/main" val="4158561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3FC8E81-AFB8-402D-BE42-9954133C9AA8}" type="slidenum">
              <a:rPr lang="en-GB" altLang="en-US"/>
              <a:pPr>
                <a:defRPr/>
              </a:pPr>
              <a:t>‹#›</a:t>
            </a:fld>
            <a:endParaRPr lang="en-GB" altLang="en-US"/>
          </a:p>
        </p:txBody>
      </p:sp>
    </p:spTree>
    <p:extLst>
      <p:ext uri="{BB962C8B-B14F-4D97-AF65-F5344CB8AC3E}">
        <p14:creationId xmlns:p14="http://schemas.microsoft.com/office/powerpoint/2010/main" val="516812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4175" y="398463"/>
            <a:ext cx="8375650"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dirty="0" smtClean="0"/>
              <a:t>Click to edit Master title style</a:t>
            </a:r>
          </a:p>
        </p:txBody>
      </p:sp>
      <p:sp>
        <p:nvSpPr>
          <p:cNvPr id="1027" name="Rectangle 3"/>
          <p:cNvSpPr>
            <a:spLocks noGrp="1" noChangeArrowheads="1"/>
          </p:cNvSpPr>
          <p:nvPr>
            <p:ph type="body" idx="1"/>
          </p:nvPr>
        </p:nvSpPr>
        <p:spPr bwMode="auto">
          <a:xfrm>
            <a:off x="384175" y="1708150"/>
            <a:ext cx="837406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30" name="Rectangle 6"/>
          <p:cNvSpPr>
            <a:spLocks noGrp="1" noChangeArrowheads="1"/>
          </p:cNvSpPr>
          <p:nvPr>
            <p:ph type="sldNum" sz="quarter" idx="4"/>
          </p:nvPr>
        </p:nvSpPr>
        <p:spPr bwMode="auto">
          <a:xfrm>
            <a:off x="7862888" y="6451600"/>
            <a:ext cx="900112"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defRPr sz="1000" smtClean="0">
                <a:solidFill>
                  <a:schemeClr val="tx2"/>
                </a:solidFill>
              </a:defRPr>
            </a:lvl1pPr>
          </a:lstStyle>
          <a:p>
            <a:pPr>
              <a:defRPr/>
            </a:pPr>
            <a:fld id="{C95635D2-684E-4D80-A7AF-0D3AFAFB08B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rtl="0" eaLnBrk="0" fontAlgn="base" hangingPunct="0">
        <a:spcBef>
          <a:spcPct val="0"/>
        </a:spcBef>
        <a:spcAft>
          <a:spcPct val="0"/>
        </a:spcAft>
        <a:defRPr sz="2600" b="0">
          <a:solidFill>
            <a:schemeClr val="tx2"/>
          </a:solidFill>
          <a:latin typeface="Myriad Pro" panose="020B0503030403020204" pitchFamily="34" charset="0"/>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p:titleStyle>
    <p:bodyStyle>
      <a:lvl1pPr marL="269875" indent="-269875" algn="l" rtl="0" eaLnBrk="0" fontAlgn="base" hangingPunct="0">
        <a:spcBef>
          <a:spcPct val="0"/>
        </a:spcBef>
        <a:spcAft>
          <a:spcPct val="75000"/>
        </a:spcAft>
        <a:buChar char="•"/>
        <a:defRPr sz="2000">
          <a:solidFill>
            <a:schemeClr val="tx1"/>
          </a:solidFill>
          <a:latin typeface="Myriad Pro" panose="020B0503030403020204" pitchFamily="34" charset="0"/>
          <a:ea typeface="+mn-ea"/>
          <a:cs typeface="+mn-cs"/>
        </a:defRPr>
      </a:lvl1pPr>
      <a:lvl2pPr marL="538163" indent="-266700" algn="l" rtl="0" eaLnBrk="0" fontAlgn="base" hangingPunct="0">
        <a:spcBef>
          <a:spcPct val="0"/>
        </a:spcBef>
        <a:spcAft>
          <a:spcPct val="75000"/>
        </a:spcAft>
        <a:buChar char="•"/>
        <a:defRPr sz="2000">
          <a:solidFill>
            <a:schemeClr val="tx1"/>
          </a:solidFill>
          <a:latin typeface="Myriad Pro" panose="020B0503030403020204" pitchFamily="34" charset="0"/>
        </a:defRPr>
      </a:lvl2pPr>
      <a:lvl3pPr marL="809625" indent="-269875" algn="l" rtl="0" eaLnBrk="0" fontAlgn="base" hangingPunct="0">
        <a:spcBef>
          <a:spcPct val="0"/>
        </a:spcBef>
        <a:spcAft>
          <a:spcPct val="75000"/>
        </a:spcAft>
        <a:buChar char="•"/>
        <a:defRPr sz="2000">
          <a:solidFill>
            <a:schemeClr val="tx1"/>
          </a:solidFill>
          <a:latin typeface="Myriad Pro" panose="020B0503030403020204" pitchFamily="34" charset="0"/>
        </a:defRPr>
      </a:lvl3pPr>
      <a:lvl4pPr marL="1079500" indent="-268288" algn="l" rtl="0" eaLnBrk="0" fontAlgn="base" hangingPunct="0">
        <a:spcBef>
          <a:spcPct val="0"/>
        </a:spcBef>
        <a:spcAft>
          <a:spcPct val="75000"/>
        </a:spcAft>
        <a:buChar char="•"/>
        <a:defRPr sz="2000">
          <a:solidFill>
            <a:schemeClr val="tx1"/>
          </a:solidFill>
          <a:latin typeface="Myriad Pro" panose="020B0503030403020204" pitchFamily="34" charset="0"/>
        </a:defRPr>
      </a:lvl4pPr>
      <a:lvl5pPr marL="1350963" indent="-269875" algn="l" rtl="0" eaLnBrk="0" fontAlgn="base" hangingPunct="0">
        <a:spcBef>
          <a:spcPct val="0"/>
        </a:spcBef>
        <a:spcAft>
          <a:spcPct val="75000"/>
        </a:spcAft>
        <a:buChar char="•"/>
        <a:defRPr sz="2000">
          <a:solidFill>
            <a:schemeClr val="tx1"/>
          </a:solidFill>
          <a:latin typeface="Myriad Pro" panose="020B0503030403020204" pitchFamily="34" charset="0"/>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github.com/errollw/smartboards2"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cl.cam.ac.uk/research/rainbow/"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0" dirty="0" smtClean="0"/>
              <a:t>NetBoards</a:t>
            </a:r>
            <a:endParaRPr lang="en-GB" b="0" dirty="0"/>
          </a:p>
        </p:txBody>
      </p:sp>
      <p:sp>
        <p:nvSpPr>
          <p:cNvPr id="3" name="Subtitle 2"/>
          <p:cNvSpPr>
            <a:spLocks noGrp="1"/>
          </p:cNvSpPr>
          <p:nvPr>
            <p:ph type="subTitle" idx="1"/>
          </p:nvPr>
        </p:nvSpPr>
        <p:spPr>
          <a:xfrm>
            <a:off x="384175" y="2774950"/>
            <a:ext cx="4907905" cy="539750"/>
          </a:xfrm>
        </p:spPr>
        <p:txBody>
          <a:bodyPr/>
          <a:lstStyle/>
          <a:p>
            <a:r>
              <a:rPr lang="en-GB" b="0" dirty="0"/>
              <a:t>Investigating a Collection of </a:t>
            </a:r>
            <a:r>
              <a:rPr lang="en-GB" b="0" dirty="0" smtClean="0"/>
              <a:t>Personal Noticeboard </a:t>
            </a:r>
            <a:r>
              <a:rPr lang="en-GB" b="0" dirty="0"/>
              <a:t>Displays in the Workplace</a:t>
            </a:r>
          </a:p>
        </p:txBody>
      </p:sp>
      <p:sp>
        <p:nvSpPr>
          <p:cNvPr id="4" name="Subtitle 2"/>
          <p:cNvSpPr txBox="1">
            <a:spLocks/>
          </p:cNvSpPr>
          <p:nvPr/>
        </p:nvSpPr>
        <p:spPr bwMode="auto">
          <a:xfrm>
            <a:off x="384175" y="4509120"/>
            <a:ext cx="41878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0" indent="0" algn="l" rtl="0" eaLnBrk="0" fontAlgn="base" hangingPunct="0">
              <a:spcBef>
                <a:spcPct val="0"/>
              </a:spcBef>
              <a:spcAft>
                <a:spcPct val="75000"/>
              </a:spcAft>
              <a:buFontTx/>
              <a:buNone/>
              <a:defRPr sz="1800" b="1">
                <a:solidFill>
                  <a:schemeClr val="tx2"/>
                </a:solidFill>
                <a:latin typeface="Myriad Pro" panose="020B0503030403020204" pitchFamily="34" charset="0"/>
                <a:ea typeface="+mn-ea"/>
                <a:cs typeface="+mn-cs"/>
              </a:defRPr>
            </a:lvl1pPr>
            <a:lvl2pPr marL="538163" indent="-266700" algn="l" rtl="0" eaLnBrk="0" fontAlgn="base" hangingPunct="0">
              <a:spcBef>
                <a:spcPct val="0"/>
              </a:spcBef>
              <a:spcAft>
                <a:spcPct val="75000"/>
              </a:spcAft>
              <a:buChar char="•"/>
              <a:defRPr sz="2000">
                <a:solidFill>
                  <a:schemeClr val="tx1"/>
                </a:solidFill>
                <a:latin typeface="Myriad Pro" panose="020B0503030403020204" pitchFamily="34" charset="0"/>
              </a:defRPr>
            </a:lvl2pPr>
            <a:lvl3pPr marL="809625" indent="-269875" algn="l" rtl="0" eaLnBrk="0" fontAlgn="base" hangingPunct="0">
              <a:spcBef>
                <a:spcPct val="0"/>
              </a:spcBef>
              <a:spcAft>
                <a:spcPct val="75000"/>
              </a:spcAft>
              <a:buChar char="•"/>
              <a:defRPr sz="2000">
                <a:solidFill>
                  <a:schemeClr val="tx1"/>
                </a:solidFill>
                <a:latin typeface="Myriad Pro" panose="020B0503030403020204" pitchFamily="34" charset="0"/>
              </a:defRPr>
            </a:lvl3pPr>
            <a:lvl4pPr marL="1079500" indent="-268288" algn="l" rtl="0" eaLnBrk="0" fontAlgn="base" hangingPunct="0">
              <a:spcBef>
                <a:spcPct val="0"/>
              </a:spcBef>
              <a:spcAft>
                <a:spcPct val="75000"/>
              </a:spcAft>
              <a:buChar char="•"/>
              <a:defRPr sz="2000">
                <a:solidFill>
                  <a:schemeClr val="tx1"/>
                </a:solidFill>
                <a:latin typeface="Myriad Pro" panose="020B0503030403020204" pitchFamily="34" charset="0"/>
              </a:defRPr>
            </a:lvl4pPr>
            <a:lvl5pPr marL="1350963" indent="-269875" algn="l" rtl="0" eaLnBrk="0" fontAlgn="base" hangingPunct="0">
              <a:spcBef>
                <a:spcPct val="0"/>
              </a:spcBef>
              <a:spcAft>
                <a:spcPct val="75000"/>
              </a:spcAft>
              <a:buChar char="•"/>
              <a:defRPr sz="2000">
                <a:solidFill>
                  <a:schemeClr val="tx1"/>
                </a:solidFill>
                <a:latin typeface="Myriad Pro" panose="020B0503030403020204" pitchFamily="34" charset="0"/>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a:spcAft>
                <a:spcPts val="0"/>
              </a:spcAft>
            </a:pPr>
            <a:r>
              <a:rPr lang="en-GB" b="0" kern="0" dirty="0" smtClean="0"/>
              <a:t>Erroll Wood</a:t>
            </a:r>
          </a:p>
          <a:p>
            <a:pPr>
              <a:spcAft>
                <a:spcPts val="0"/>
              </a:spcAft>
            </a:pPr>
            <a:r>
              <a:rPr lang="en-GB" sz="1600" b="0" kern="0" dirty="0" smtClean="0">
                <a:latin typeface="Consolas" panose="020B0609020204030204" pitchFamily="49" charset="0"/>
                <a:cs typeface="Consolas" panose="020B0609020204030204" pitchFamily="49" charset="0"/>
              </a:rPr>
              <a:t>erroll.wood@cl.cam.ac.uk</a:t>
            </a:r>
            <a:endParaRPr lang="en-GB" sz="1600" b="0" kern="0" dirty="0">
              <a:latin typeface="Consolas" panose="020B0609020204030204" pitchFamily="49" charset="0"/>
              <a:cs typeface="Consolas" panose="020B0609020204030204" pitchFamily="49" charset="0"/>
            </a:endParaRPr>
          </a:p>
        </p:txBody>
      </p:sp>
      <p:sp>
        <p:nvSpPr>
          <p:cNvPr id="5" name="Subtitle 2"/>
          <p:cNvSpPr txBox="1">
            <a:spLocks/>
          </p:cNvSpPr>
          <p:nvPr/>
        </p:nvSpPr>
        <p:spPr bwMode="auto">
          <a:xfrm>
            <a:off x="4571206" y="4509120"/>
            <a:ext cx="41878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0" indent="0" algn="l" rtl="0" eaLnBrk="0" fontAlgn="base" hangingPunct="0">
              <a:spcBef>
                <a:spcPct val="0"/>
              </a:spcBef>
              <a:spcAft>
                <a:spcPct val="75000"/>
              </a:spcAft>
              <a:buFontTx/>
              <a:buNone/>
              <a:defRPr sz="1800" b="1">
                <a:solidFill>
                  <a:schemeClr val="tx2"/>
                </a:solidFill>
                <a:latin typeface="Myriad Pro" panose="020B0503030403020204" pitchFamily="34" charset="0"/>
                <a:ea typeface="+mn-ea"/>
                <a:cs typeface="+mn-cs"/>
              </a:defRPr>
            </a:lvl1pPr>
            <a:lvl2pPr marL="538163" indent="-266700" algn="l" rtl="0" eaLnBrk="0" fontAlgn="base" hangingPunct="0">
              <a:spcBef>
                <a:spcPct val="0"/>
              </a:spcBef>
              <a:spcAft>
                <a:spcPct val="75000"/>
              </a:spcAft>
              <a:buChar char="•"/>
              <a:defRPr sz="2000">
                <a:solidFill>
                  <a:schemeClr val="tx1"/>
                </a:solidFill>
                <a:latin typeface="Myriad Pro" panose="020B0503030403020204" pitchFamily="34" charset="0"/>
              </a:defRPr>
            </a:lvl2pPr>
            <a:lvl3pPr marL="809625" indent="-269875" algn="l" rtl="0" eaLnBrk="0" fontAlgn="base" hangingPunct="0">
              <a:spcBef>
                <a:spcPct val="0"/>
              </a:spcBef>
              <a:spcAft>
                <a:spcPct val="75000"/>
              </a:spcAft>
              <a:buChar char="•"/>
              <a:defRPr sz="2000">
                <a:solidFill>
                  <a:schemeClr val="tx1"/>
                </a:solidFill>
                <a:latin typeface="Myriad Pro" panose="020B0503030403020204" pitchFamily="34" charset="0"/>
              </a:defRPr>
            </a:lvl3pPr>
            <a:lvl4pPr marL="1079500" indent="-268288" algn="l" rtl="0" eaLnBrk="0" fontAlgn="base" hangingPunct="0">
              <a:spcBef>
                <a:spcPct val="0"/>
              </a:spcBef>
              <a:spcAft>
                <a:spcPct val="75000"/>
              </a:spcAft>
              <a:buChar char="•"/>
              <a:defRPr sz="2000">
                <a:solidFill>
                  <a:schemeClr val="tx1"/>
                </a:solidFill>
                <a:latin typeface="Myriad Pro" panose="020B0503030403020204" pitchFamily="34" charset="0"/>
              </a:defRPr>
            </a:lvl4pPr>
            <a:lvl5pPr marL="1350963" indent="-269875" algn="l" rtl="0" eaLnBrk="0" fontAlgn="base" hangingPunct="0">
              <a:spcBef>
                <a:spcPct val="0"/>
              </a:spcBef>
              <a:spcAft>
                <a:spcPct val="75000"/>
              </a:spcAft>
              <a:buChar char="•"/>
              <a:defRPr sz="2000">
                <a:solidFill>
                  <a:schemeClr val="tx1"/>
                </a:solidFill>
                <a:latin typeface="Myriad Pro" panose="020B0503030403020204" pitchFamily="34" charset="0"/>
              </a:defRPr>
            </a:lvl5pPr>
            <a:lvl6pPr marL="1808163" indent="-269875" algn="l" rtl="0" fontAlgn="base">
              <a:spcBef>
                <a:spcPct val="0"/>
              </a:spcBef>
              <a:spcAft>
                <a:spcPct val="75000"/>
              </a:spcAft>
              <a:buChar char="•"/>
              <a:defRPr sz="2000">
                <a:solidFill>
                  <a:schemeClr val="tx1"/>
                </a:solidFill>
                <a:latin typeface="+mn-lt"/>
              </a:defRPr>
            </a:lvl6pPr>
            <a:lvl7pPr marL="2265363" indent="-269875" algn="l" rtl="0" fontAlgn="base">
              <a:spcBef>
                <a:spcPct val="0"/>
              </a:spcBef>
              <a:spcAft>
                <a:spcPct val="75000"/>
              </a:spcAft>
              <a:buChar char="•"/>
              <a:defRPr sz="2000">
                <a:solidFill>
                  <a:schemeClr val="tx1"/>
                </a:solidFill>
                <a:latin typeface="+mn-lt"/>
              </a:defRPr>
            </a:lvl7pPr>
            <a:lvl8pPr marL="2722563" indent="-269875" algn="l" rtl="0" fontAlgn="base">
              <a:spcBef>
                <a:spcPct val="0"/>
              </a:spcBef>
              <a:spcAft>
                <a:spcPct val="75000"/>
              </a:spcAft>
              <a:buChar char="•"/>
              <a:defRPr sz="2000">
                <a:solidFill>
                  <a:schemeClr val="tx1"/>
                </a:solidFill>
                <a:latin typeface="+mn-lt"/>
              </a:defRPr>
            </a:lvl8pPr>
            <a:lvl9pPr marL="3179763" indent="-269875" algn="l" rtl="0" fontAlgn="base">
              <a:spcBef>
                <a:spcPct val="0"/>
              </a:spcBef>
              <a:spcAft>
                <a:spcPct val="75000"/>
              </a:spcAft>
              <a:buChar char="•"/>
              <a:defRPr sz="2000">
                <a:solidFill>
                  <a:schemeClr val="tx1"/>
                </a:solidFill>
                <a:latin typeface="+mn-lt"/>
              </a:defRPr>
            </a:lvl9pPr>
          </a:lstStyle>
          <a:p>
            <a:pPr>
              <a:spcAft>
                <a:spcPts val="0"/>
              </a:spcAft>
            </a:pPr>
            <a:r>
              <a:rPr lang="en-GB" b="0" kern="0" dirty="0" smtClean="0"/>
              <a:t>Peter Robinson</a:t>
            </a:r>
          </a:p>
          <a:p>
            <a:pPr>
              <a:spcAft>
                <a:spcPts val="0"/>
              </a:spcAft>
            </a:pPr>
            <a:r>
              <a:rPr lang="en-GB" sz="1600" b="0" kern="0" dirty="0" smtClean="0">
                <a:latin typeface="Consolas" panose="020B0609020204030204" pitchFamily="49" charset="0"/>
                <a:cs typeface="Consolas" panose="020B0609020204030204" pitchFamily="49" charset="0"/>
              </a:rPr>
              <a:t>peter.robinson@cl.cam.ac.uk</a:t>
            </a:r>
            <a:endParaRPr lang="en-GB" sz="1600" b="0" kern="0" dirty="0">
              <a:latin typeface="Consolas" panose="020B0609020204030204" pitchFamily="49" charset="0"/>
              <a:cs typeface="Consolas" panose="020B0609020204030204" pitchFamily="49" charset="0"/>
            </a:endParaRPr>
          </a:p>
          <a:p>
            <a:pPr>
              <a:spcAft>
                <a:spcPts val="0"/>
              </a:spcAft>
            </a:pPr>
            <a:endParaRPr lang="en-GB" b="0" kern="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355" y="403466"/>
            <a:ext cx="520525" cy="483054"/>
          </a:xfrm>
          <a:prstGeom prst="rect">
            <a:avLst/>
          </a:prstGeom>
        </p:spPr>
      </p:pic>
    </p:spTree>
    <p:extLst>
      <p:ext uri="{BB962C8B-B14F-4D97-AF65-F5344CB8AC3E}">
        <p14:creationId xmlns:p14="http://schemas.microsoft.com/office/powerpoint/2010/main" val="3090988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Prototype </a:t>
            </a:r>
            <a:r>
              <a:rPr lang="en-GB" dirty="0" smtClean="0"/>
              <a:t>observations</a:t>
            </a:r>
            <a:endParaRPr lang="en-GB"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GB" dirty="0" smtClean="0">
                <a:solidFill>
                  <a:srgbClr val="00B050"/>
                </a:solidFill>
              </a:rPr>
              <a:t>They generated excitement</a:t>
            </a:r>
          </a:p>
          <a:p>
            <a:pPr>
              <a:buFont typeface="Wingdings 2" panose="05020102010507070707" pitchFamily="18" charset="2"/>
              <a:buChar char=""/>
            </a:pPr>
            <a:r>
              <a:rPr lang="en-GB" dirty="0" smtClean="0">
                <a:solidFill>
                  <a:srgbClr val="C00000"/>
                </a:solidFill>
              </a:rPr>
              <a:t>They weren’t good enough</a:t>
            </a:r>
          </a:p>
          <a:p>
            <a:pPr lvl="1">
              <a:buFont typeface="Myriad Pro" panose="020B0503030403020204" pitchFamily="34" charset="0"/>
              <a:buChar char="–"/>
            </a:pPr>
            <a:r>
              <a:rPr lang="en-GB" b="1" dirty="0" smtClean="0"/>
              <a:t>Dependable</a:t>
            </a:r>
            <a:r>
              <a:rPr lang="en-GB" dirty="0" smtClean="0"/>
              <a:t>: users expect them to work</a:t>
            </a:r>
          </a:p>
          <a:p>
            <a:pPr lvl="1">
              <a:buFont typeface="Myriad Pro" panose="020B0503030403020204" pitchFamily="34" charset="0"/>
              <a:buChar char="–"/>
            </a:pPr>
            <a:r>
              <a:rPr lang="en-GB" b="1" dirty="0" smtClean="0"/>
              <a:t>Easy to use</a:t>
            </a:r>
            <a:r>
              <a:rPr lang="en-GB" dirty="0" smtClean="0"/>
              <a:t>: users won’t bother if they have to learn much</a:t>
            </a:r>
            <a:endParaRPr lang="en-GB" dirty="0"/>
          </a:p>
        </p:txBody>
      </p:sp>
    </p:spTree>
    <p:extLst>
      <p:ext uri="{BB962C8B-B14F-4D97-AF65-F5344CB8AC3E}">
        <p14:creationId xmlns:p14="http://schemas.microsoft.com/office/powerpoint/2010/main" val="9320855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175" y="398463"/>
            <a:ext cx="8375650" cy="423862"/>
          </a:xfrm>
        </p:spPr>
        <p:txBody>
          <a:bodyPr/>
          <a:lstStyle/>
          <a:p>
            <a:r>
              <a:rPr lang="en-GB" dirty="0" smtClean="0"/>
              <a:t>The NetBoards system</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88361" y="1916832"/>
            <a:ext cx="6367278" cy="3685061"/>
          </a:xfrm>
        </p:spPr>
      </p:pic>
    </p:spTree>
    <p:extLst>
      <p:ext uri="{BB962C8B-B14F-4D97-AF65-F5344CB8AC3E}">
        <p14:creationId xmlns:p14="http://schemas.microsoft.com/office/powerpoint/2010/main" val="6791763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Web-based architecture</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6508" y="1708150"/>
            <a:ext cx="5469396" cy="4067175"/>
          </a:xfrm>
        </p:spPr>
      </p:pic>
    </p:spTree>
    <p:extLst>
      <p:ext uri="{BB962C8B-B14F-4D97-AF65-F5344CB8AC3E}">
        <p14:creationId xmlns:p14="http://schemas.microsoft.com/office/powerpoint/2010/main" val="521682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Modifying content</a:t>
            </a:r>
            <a:endParaRPr lang="en-GB" dirty="0"/>
          </a:p>
        </p:txBody>
      </p:sp>
      <p:pic>
        <p:nvPicPr>
          <p:cNvPr id="9" name="Content Placeholder 8"/>
          <p:cNvPicPr>
            <a:picLocks noGrp="1" noChangeAspect="1"/>
          </p:cNvPicPr>
          <p:nvPr>
            <p:ph sz="half" idx="1"/>
          </p:nvPr>
        </p:nvPicPr>
        <p:blipFill>
          <a:blip r:embed="rId3"/>
          <a:stretch>
            <a:fillRect/>
          </a:stretch>
        </p:blipFill>
        <p:spPr>
          <a:xfrm>
            <a:off x="384175" y="1890844"/>
            <a:ext cx="4110038" cy="3701786"/>
          </a:xfrm>
          <a:prstGeom prst="rect">
            <a:avLst/>
          </a:prstGeom>
        </p:spPr>
      </p:pic>
      <p:sp>
        <p:nvSpPr>
          <p:cNvPr id="5" name="Content Placeholder 4"/>
          <p:cNvSpPr>
            <a:spLocks noGrp="1"/>
          </p:cNvSpPr>
          <p:nvPr>
            <p:ph sz="half" idx="2"/>
          </p:nvPr>
        </p:nvSpPr>
        <p:spPr/>
        <p:txBody>
          <a:bodyPr/>
          <a:lstStyle/>
          <a:p>
            <a:r>
              <a:rPr lang="en-GB" sz="2000" dirty="0" smtClean="0"/>
              <a:t>Each NetBoard can be accessed and edited online</a:t>
            </a:r>
          </a:p>
          <a:p>
            <a:r>
              <a:rPr lang="en-GB" sz="2000" dirty="0" smtClean="0"/>
              <a:t>We adopted standard multi-touch interaction techniques</a:t>
            </a:r>
          </a:p>
          <a:p>
            <a:r>
              <a:rPr lang="en-GB" sz="2000" dirty="0" smtClean="0"/>
              <a:t>Mouse controls are available for desktop use</a:t>
            </a:r>
          </a:p>
        </p:txBody>
      </p:sp>
    </p:spTree>
    <p:extLst>
      <p:ext uri="{BB962C8B-B14F-4D97-AF65-F5344CB8AC3E}">
        <p14:creationId xmlns:p14="http://schemas.microsoft.com/office/powerpoint/2010/main" val="14799690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7200" y="1535113"/>
            <a:ext cx="4040188" cy="639762"/>
          </a:xfrm>
        </p:spPr>
        <p:txBody>
          <a:bodyPr/>
          <a:lstStyle/>
          <a:p>
            <a:r>
              <a:rPr lang="en-GB" sz="2000" b="0" dirty="0" smtClean="0"/>
              <a:t>Users can enter text status online</a:t>
            </a:r>
            <a:endParaRPr lang="en-GB" sz="2000" b="0" dirty="0"/>
          </a:p>
        </p:txBody>
      </p:sp>
      <p:sp>
        <p:nvSpPr>
          <p:cNvPr id="10" name="Text Placeholder 9"/>
          <p:cNvSpPr>
            <a:spLocks noGrp="1"/>
          </p:cNvSpPr>
          <p:nvPr>
            <p:ph type="body" sz="quarter" idx="3"/>
          </p:nvPr>
        </p:nvSpPr>
        <p:spPr>
          <a:xfrm>
            <a:off x="4645025" y="1535113"/>
            <a:ext cx="4041775" cy="639762"/>
          </a:xfrm>
        </p:spPr>
        <p:txBody>
          <a:bodyPr/>
          <a:lstStyle/>
          <a:p>
            <a:r>
              <a:rPr lang="en-GB" sz="2000" b="0" dirty="0" smtClean="0"/>
              <a:t>These appear in the UI layer</a:t>
            </a:r>
            <a:endParaRPr lang="en-GB" sz="2000" b="0" dirty="0"/>
          </a:p>
        </p:txBody>
      </p:sp>
      <p:pic>
        <p:nvPicPr>
          <p:cNvPr id="9" name="Content Placeholder 8"/>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57200" y="2500014"/>
            <a:ext cx="3305249" cy="3305249"/>
          </a:xfrm>
          <a:prstGeom prst="rect">
            <a:avLst/>
          </a:prstGeom>
        </p:spPr>
      </p:pic>
      <p:pic>
        <p:nvPicPr>
          <p:cNvPr id="11" name="Content Placeholder 10"/>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5025" y="2483742"/>
            <a:ext cx="3305249" cy="3305249"/>
          </a:xfrm>
          <a:prstGeom prst="rect">
            <a:avLst/>
          </a:prstGeom>
        </p:spPr>
      </p:pic>
      <p:sp>
        <p:nvSpPr>
          <p:cNvPr id="13" name="Title 1"/>
          <p:cNvSpPr txBox="1">
            <a:spLocks/>
          </p:cNvSpPr>
          <p:nvPr/>
        </p:nvSpPr>
        <p:spPr bwMode="auto">
          <a:xfrm>
            <a:off x="384175" y="398463"/>
            <a:ext cx="8375650"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600" b="0">
                <a:solidFill>
                  <a:schemeClr val="tx2"/>
                </a:solidFill>
                <a:latin typeface="Myriad Pro" panose="020B0503030403020204" pitchFamily="34" charset="0"/>
                <a:ea typeface="+mj-ea"/>
                <a:cs typeface="+mj-cs"/>
              </a:defRPr>
            </a:lvl1pPr>
            <a:lvl2pPr algn="l" rtl="0" eaLnBrk="0" fontAlgn="base" hangingPunct="0">
              <a:spcBef>
                <a:spcPct val="0"/>
              </a:spcBef>
              <a:spcAft>
                <a:spcPct val="0"/>
              </a:spcAft>
              <a:defRPr sz="2600" b="1">
                <a:solidFill>
                  <a:schemeClr val="tx2"/>
                </a:solidFill>
                <a:latin typeface="Arial" charset="0"/>
              </a:defRPr>
            </a:lvl2pPr>
            <a:lvl3pPr algn="l" rtl="0" eaLnBrk="0" fontAlgn="base" hangingPunct="0">
              <a:spcBef>
                <a:spcPct val="0"/>
              </a:spcBef>
              <a:spcAft>
                <a:spcPct val="0"/>
              </a:spcAft>
              <a:defRPr sz="2600" b="1">
                <a:solidFill>
                  <a:schemeClr val="tx2"/>
                </a:solidFill>
                <a:latin typeface="Arial" charset="0"/>
              </a:defRPr>
            </a:lvl3pPr>
            <a:lvl4pPr algn="l" rtl="0" eaLnBrk="0" fontAlgn="base" hangingPunct="0">
              <a:spcBef>
                <a:spcPct val="0"/>
              </a:spcBef>
              <a:spcAft>
                <a:spcPct val="0"/>
              </a:spcAft>
              <a:defRPr sz="2600" b="1">
                <a:solidFill>
                  <a:schemeClr val="tx2"/>
                </a:solidFill>
                <a:latin typeface="Arial" charset="0"/>
              </a:defRPr>
            </a:lvl4pPr>
            <a:lvl5pPr algn="l" rtl="0" eaLnBrk="0" fontAlgn="base" hangingPunct="0">
              <a:spcBef>
                <a:spcPct val="0"/>
              </a:spcBef>
              <a:spcAft>
                <a:spcPct val="0"/>
              </a:spcAft>
              <a:defRPr sz="2600" b="1">
                <a:solidFill>
                  <a:schemeClr val="tx2"/>
                </a:solidFill>
                <a:latin typeface="Arial" charset="0"/>
              </a:defRPr>
            </a:lvl5pPr>
            <a:lvl6pPr marL="457200" algn="l" rtl="0" fontAlgn="base">
              <a:spcBef>
                <a:spcPct val="0"/>
              </a:spcBef>
              <a:spcAft>
                <a:spcPct val="0"/>
              </a:spcAft>
              <a:defRPr sz="2600" b="1">
                <a:solidFill>
                  <a:schemeClr val="tx2"/>
                </a:solidFill>
                <a:latin typeface="Arial" charset="0"/>
              </a:defRPr>
            </a:lvl6pPr>
            <a:lvl7pPr marL="914400" algn="l" rtl="0" fontAlgn="base">
              <a:spcBef>
                <a:spcPct val="0"/>
              </a:spcBef>
              <a:spcAft>
                <a:spcPct val="0"/>
              </a:spcAft>
              <a:defRPr sz="2600" b="1">
                <a:solidFill>
                  <a:schemeClr val="tx2"/>
                </a:solidFill>
                <a:latin typeface="Arial" charset="0"/>
              </a:defRPr>
            </a:lvl7pPr>
            <a:lvl8pPr marL="1371600" algn="l" rtl="0" fontAlgn="base">
              <a:spcBef>
                <a:spcPct val="0"/>
              </a:spcBef>
              <a:spcAft>
                <a:spcPct val="0"/>
              </a:spcAft>
              <a:defRPr sz="2600" b="1">
                <a:solidFill>
                  <a:schemeClr val="tx2"/>
                </a:solidFill>
                <a:latin typeface="Arial" charset="0"/>
              </a:defRPr>
            </a:lvl8pPr>
            <a:lvl9pPr marL="1828800" algn="l" rtl="0" fontAlgn="base">
              <a:spcBef>
                <a:spcPct val="0"/>
              </a:spcBef>
              <a:spcAft>
                <a:spcPct val="0"/>
              </a:spcAft>
              <a:defRPr sz="2600" b="1">
                <a:solidFill>
                  <a:schemeClr val="tx2"/>
                </a:solidFill>
                <a:latin typeface="Arial" charset="0"/>
              </a:defRPr>
            </a:lvl9pPr>
          </a:lstStyle>
          <a:p>
            <a:r>
              <a:rPr lang="en-GB" kern="0" smtClean="0"/>
              <a:t>Modifying content</a:t>
            </a:r>
            <a:endParaRPr lang="en-GB" kern="0" dirty="0"/>
          </a:p>
        </p:txBody>
      </p:sp>
    </p:spTree>
    <p:extLst>
      <p:ext uri="{BB962C8B-B14F-4D97-AF65-F5344CB8AC3E}">
        <p14:creationId xmlns:p14="http://schemas.microsoft.com/office/powerpoint/2010/main" val="3307338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Security issues</a:t>
            </a:r>
            <a:endParaRPr lang="en-GB" dirty="0"/>
          </a:p>
        </p:txBody>
      </p:sp>
      <p:sp>
        <p:nvSpPr>
          <p:cNvPr id="3" name="Content Placeholder 2"/>
          <p:cNvSpPr>
            <a:spLocks noGrp="1"/>
          </p:cNvSpPr>
          <p:nvPr>
            <p:ph idx="1"/>
          </p:nvPr>
        </p:nvSpPr>
        <p:spPr/>
        <p:txBody>
          <a:bodyPr/>
          <a:lstStyle/>
          <a:p>
            <a:r>
              <a:rPr lang="en-GB" dirty="0" smtClean="0"/>
              <a:t>Shouldn’t we be worried about vandals?</a:t>
            </a:r>
          </a:p>
          <a:p>
            <a:r>
              <a:rPr lang="en-GB" dirty="0" smtClean="0"/>
              <a:t>Our security model matches the original noticeboards</a:t>
            </a:r>
          </a:p>
          <a:p>
            <a:pPr lvl="1"/>
            <a:r>
              <a:rPr lang="en-GB" dirty="0" smtClean="0"/>
              <a:t>If you can have </a:t>
            </a:r>
            <a:r>
              <a:rPr lang="en-GB" b="1" dirty="0" smtClean="0"/>
              <a:t>physical access to a board</a:t>
            </a:r>
            <a:r>
              <a:rPr lang="en-GB" dirty="0" smtClean="0"/>
              <a:t>, you can edit it.</a:t>
            </a:r>
          </a:p>
          <a:p>
            <a:pPr lvl="1"/>
            <a:r>
              <a:rPr lang="en-GB" dirty="0" smtClean="0"/>
              <a:t>Semi-public setting is not accessible to undergraduates or the public</a:t>
            </a:r>
          </a:p>
          <a:p>
            <a:r>
              <a:rPr lang="en-GB" dirty="0" smtClean="0"/>
              <a:t>Online access handled </a:t>
            </a:r>
            <a:r>
              <a:rPr lang="en-GB" dirty="0" smtClean="0"/>
              <a:t>by </a:t>
            </a:r>
            <a:r>
              <a:rPr lang="en-GB" i="1" dirty="0" smtClean="0"/>
              <a:t>Raven</a:t>
            </a:r>
          </a:p>
          <a:p>
            <a:endParaRPr lang="en-GB" dirty="0"/>
          </a:p>
        </p:txBody>
      </p:sp>
      <p:pic>
        <p:nvPicPr>
          <p:cNvPr id="4" name="Picture 3"/>
          <p:cNvPicPr>
            <a:picLocks noChangeAspect="1"/>
          </p:cNvPicPr>
          <p:nvPr/>
        </p:nvPicPr>
        <p:blipFill>
          <a:blip r:embed="rId3"/>
          <a:stretch>
            <a:fillRect/>
          </a:stretch>
        </p:blipFill>
        <p:spPr>
          <a:xfrm>
            <a:off x="5385737" y="3861048"/>
            <a:ext cx="3444509" cy="2026961"/>
          </a:xfrm>
          <a:prstGeom prst="rect">
            <a:avLst/>
          </a:prstGeom>
        </p:spPr>
      </p:pic>
    </p:spTree>
    <p:extLst>
      <p:ext uri="{BB962C8B-B14F-4D97-AF65-F5344CB8AC3E}">
        <p14:creationId xmlns:p14="http://schemas.microsoft.com/office/powerpoint/2010/main" val="40491846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Early user </a:t>
            </a:r>
            <a:r>
              <a:rPr lang="en-GB" dirty="0" smtClean="0"/>
              <a:t>experiences</a:t>
            </a:r>
            <a:endParaRPr lang="en-GB" dirty="0"/>
          </a:p>
        </p:txBody>
      </p:sp>
      <p:pic>
        <p:nvPicPr>
          <p:cNvPr id="4" name="Content Placeholder 3"/>
          <p:cNvPicPr>
            <a:picLocks noGrp="1" noChangeAspect="1"/>
          </p:cNvPicPr>
          <p:nvPr>
            <p:ph idx="1"/>
          </p:nvPr>
        </p:nvPicPr>
        <p:blipFill>
          <a:blip r:embed="rId3"/>
          <a:stretch>
            <a:fillRect/>
          </a:stretch>
        </p:blipFill>
        <p:spPr>
          <a:xfrm>
            <a:off x="684413" y="1708150"/>
            <a:ext cx="7773586" cy="4067175"/>
          </a:xfrm>
          <a:prstGeom prst="rect">
            <a:avLst/>
          </a:prstGeom>
        </p:spPr>
      </p:pic>
    </p:spTree>
    <p:extLst>
      <p:ext uri="{BB962C8B-B14F-4D97-AF65-F5344CB8AC3E}">
        <p14:creationId xmlns:p14="http://schemas.microsoft.com/office/powerpoint/2010/main" val="20292790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Notices of absence</a:t>
            </a:r>
            <a:endParaRPr lang="en-GB" dirty="0"/>
          </a:p>
        </p:txBody>
      </p:sp>
      <p:pic>
        <p:nvPicPr>
          <p:cNvPr id="8" name="Content Placeholder 7"/>
          <p:cNvPicPr>
            <a:picLocks noGrp="1" noChangeAspect="1"/>
          </p:cNvPicPr>
          <p:nvPr>
            <p:ph sz="half" idx="1"/>
          </p:nvPr>
        </p:nvPicPr>
        <p:blipFill>
          <a:blip r:embed="rId3"/>
          <a:stretch>
            <a:fillRect/>
          </a:stretch>
        </p:blipFill>
        <p:spPr>
          <a:xfrm>
            <a:off x="384175" y="2764350"/>
            <a:ext cx="4110038" cy="1954774"/>
          </a:xfrm>
          <a:prstGeom prst="rect">
            <a:avLst/>
          </a:prstGeom>
        </p:spPr>
      </p:pic>
      <p:pic>
        <p:nvPicPr>
          <p:cNvPr id="9" name="Content Placeholder 6"/>
          <p:cNvPicPr>
            <a:picLocks noGrp="1" noChangeAspect="1"/>
          </p:cNvPicPr>
          <p:nvPr>
            <p:ph sz="half" idx="2"/>
          </p:nvPr>
        </p:nvPicPr>
        <p:blipFill>
          <a:blip r:embed="rId4"/>
          <a:stretch>
            <a:fillRect/>
          </a:stretch>
        </p:blipFill>
        <p:spPr>
          <a:xfrm>
            <a:off x="4646613" y="1969084"/>
            <a:ext cx="4111625" cy="3545306"/>
          </a:xfrm>
          <a:prstGeom prst="rect">
            <a:avLst/>
          </a:prstGeom>
        </p:spPr>
      </p:pic>
    </p:spTree>
    <p:extLst>
      <p:ext uri="{BB962C8B-B14F-4D97-AF65-F5344CB8AC3E}">
        <p14:creationId xmlns:p14="http://schemas.microsoft.com/office/powerpoint/2010/main" val="3199923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Funny comics are popular</a:t>
            </a:r>
            <a:endParaRPr lang="en-GB" dirty="0"/>
          </a:p>
        </p:txBody>
      </p:sp>
      <p:pic>
        <p:nvPicPr>
          <p:cNvPr id="5" name="Content Placeholder 4"/>
          <p:cNvPicPr>
            <a:picLocks noGrp="1" noChangeAspect="1"/>
          </p:cNvPicPr>
          <p:nvPr>
            <p:ph sz="half" idx="1"/>
          </p:nvPr>
        </p:nvPicPr>
        <p:blipFill>
          <a:blip r:embed="rId3"/>
          <a:stretch>
            <a:fillRect/>
          </a:stretch>
        </p:blipFill>
        <p:spPr>
          <a:xfrm>
            <a:off x="454926" y="2168461"/>
            <a:ext cx="3121638" cy="2948214"/>
          </a:xfrm>
          <a:prstGeom prst="rect">
            <a:avLst/>
          </a:prstGeom>
        </p:spPr>
      </p:pic>
      <p:pic>
        <p:nvPicPr>
          <p:cNvPr id="7" name="Content Placeholder 6"/>
          <p:cNvPicPr>
            <a:picLocks noGrp="1" noChangeAspect="1"/>
          </p:cNvPicPr>
          <p:nvPr>
            <p:ph sz="half" idx="2"/>
          </p:nvPr>
        </p:nvPicPr>
        <p:blipFill>
          <a:blip r:embed="rId4"/>
          <a:stretch>
            <a:fillRect/>
          </a:stretch>
        </p:blipFill>
        <p:spPr>
          <a:xfrm>
            <a:off x="5492384" y="2601017"/>
            <a:ext cx="3254848" cy="2083103"/>
          </a:xfrm>
          <a:prstGeom prst="rect">
            <a:avLst/>
          </a:prstGeom>
        </p:spPr>
      </p:pic>
      <p:pic>
        <p:nvPicPr>
          <p:cNvPr id="6" name="Picture 5"/>
          <p:cNvPicPr>
            <a:picLocks noChangeAspect="1"/>
          </p:cNvPicPr>
          <p:nvPr/>
        </p:nvPicPr>
        <p:blipFill>
          <a:blip r:embed="rId5"/>
          <a:stretch>
            <a:fillRect/>
          </a:stretch>
        </p:blipFill>
        <p:spPr>
          <a:xfrm>
            <a:off x="3743899" y="2132856"/>
            <a:ext cx="1581150" cy="3019425"/>
          </a:xfrm>
          <a:prstGeom prst="rect">
            <a:avLst/>
          </a:prstGeom>
        </p:spPr>
      </p:pic>
    </p:spTree>
    <p:extLst>
      <p:ext uri="{BB962C8B-B14F-4D97-AF65-F5344CB8AC3E}">
        <p14:creationId xmlns:p14="http://schemas.microsoft.com/office/powerpoint/2010/main" val="27982526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People playfully decorate their NetBoard</a:t>
            </a:r>
            <a:endParaRPr lang="en-GB" dirty="0"/>
          </a:p>
        </p:txBody>
      </p:sp>
      <p:pic>
        <p:nvPicPr>
          <p:cNvPr id="7" name="Content Placeholder 6"/>
          <p:cNvPicPr>
            <a:picLocks noGrp="1" noChangeAspect="1"/>
          </p:cNvPicPr>
          <p:nvPr>
            <p:ph sz="half" idx="1"/>
          </p:nvPr>
        </p:nvPicPr>
        <p:blipFill>
          <a:blip r:embed="rId3"/>
          <a:stretch>
            <a:fillRect/>
          </a:stretch>
        </p:blipFill>
        <p:spPr>
          <a:xfrm>
            <a:off x="384175" y="1870501"/>
            <a:ext cx="4110038" cy="3742473"/>
          </a:xfrm>
          <a:prstGeom prst="rect">
            <a:avLst/>
          </a:prstGeom>
        </p:spPr>
      </p:pic>
      <p:pic>
        <p:nvPicPr>
          <p:cNvPr id="8" name="Content Placeholder 7"/>
          <p:cNvPicPr>
            <a:picLocks noGrp="1" noChangeAspect="1"/>
          </p:cNvPicPr>
          <p:nvPr>
            <p:ph sz="half" idx="2"/>
          </p:nvPr>
        </p:nvPicPr>
        <p:blipFill>
          <a:blip r:embed="rId4"/>
          <a:stretch>
            <a:fillRect/>
          </a:stretch>
        </p:blipFill>
        <p:spPr>
          <a:xfrm>
            <a:off x="4646613" y="1838666"/>
            <a:ext cx="4111625" cy="3806142"/>
          </a:xfrm>
          <a:prstGeom prst="rect">
            <a:avLst/>
          </a:prstGeom>
        </p:spPr>
      </p:pic>
    </p:spTree>
    <p:extLst>
      <p:ext uri="{BB962C8B-B14F-4D97-AF65-F5344CB8AC3E}">
        <p14:creationId xmlns:p14="http://schemas.microsoft.com/office/powerpoint/2010/main" val="30007911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1000"/>
            <a:ext cx="7380000" cy="4846016"/>
          </a:xfrm>
          <a:prstGeom prst="rect">
            <a:avLst/>
          </a:prstGeom>
        </p:spPr>
      </p:pic>
      <p:sp>
        <p:nvSpPr>
          <p:cNvPr id="2" name="Title 1"/>
          <p:cNvSpPr>
            <a:spLocks noGrp="1"/>
          </p:cNvSpPr>
          <p:nvPr>
            <p:ph type="title"/>
          </p:nvPr>
        </p:nvSpPr>
        <p:spPr/>
        <p:txBody>
          <a:bodyPr/>
          <a:lstStyle/>
          <a:p>
            <a:r>
              <a:rPr lang="en-GB" dirty="0" smtClean="0"/>
              <a:t>What are NetBoards?</a:t>
            </a:r>
            <a:endParaRPr lang="en-GB"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9890" y="3429000"/>
            <a:ext cx="3059935" cy="2448272"/>
          </a:xfrm>
          <a:prstGeom prst="rect">
            <a:avLst/>
          </a:prstGeom>
        </p:spPr>
      </p:pic>
      <p:sp>
        <p:nvSpPr>
          <p:cNvPr id="3" name="TextBox 2"/>
          <p:cNvSpPr txBox="1"/>
          <p:nvPr/>
        </p:nvSpPr>
        <p:spPr>
          <a:xfrm>
            <a:off x="384175" y="1700808"/>
            <a:ext cx="2315617" cy="553998"/>
          </a:xfrm>
          <a:prstGeom prst="rect">
            <a:avLst/>
          </a:prstGeom>
          <a:noFill/>
        </p:spPr>
        <p:txBody>
          <a:bodyPr wrap="square" lIns="0" tIns="0" rIns="0" bIns="0" rtlCol="0">
            <a:spAutoFit/>
          </a:bodyPr>
          <a:lstStyle/>
          <a:p>
            <a:pPr>
              <a:spcAft>
                <a:spcPts val="0"/>
              </a:spcAft>
            </a:pPr>
            <a:r>
              <a:rPr lang="en-GB" dirty="0" smtClean="0"/>
              <a:t>Situated personal noticeboard displays</a:t>
            </a:r>
            <a:endParaRPr lang="en-GB" dirty="0"/>
          </a:p>
        </p:txBody>
      </p:sp>
    </p:spTree>
    <p:extLst>
      <p:ext uri="{BB962C8B-B14F-4D97-AF65-F5344CB8AC3E}">
        <p14:creationId xmlns:p14="http://schemas.microsoft.com/office/powerpoint/2010/main" val="10203055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Holiday photos</a:t>
            </a:r>
            <a:endParaRPr lang="en-GB" dirty="0"/>
          </a:p>
        </p:txBody>
      </p:sp>
      <p:pic>
        <p:nvPicPr>
          <p:cNvPr id="5" name="Content Placeholder 4"/>
          <p:cNvPicPr>
            <a:picLocks noGrp="1" noChangeAspect="1"/>
          </p:cNvPicPr>
          <p:nvPr>
            <p:ph sz="half" idx="1"/>
          </p:nvPr>
        </p:nvPicPr>
        <p:blipFill>
          <a:blip r:embed="rId3"/>
          <a:stretch>
            <a:fillRect/>
          </a:stretch>
        </p:blipFill>
        <p:spPr>
          <a:xfrm>
            <a:off x="384175" y="1932263"/>
            <a:ext cx="4110038" cy="3618948"/>
          </a:xfrm>
          <a:prstGeom prst="rect">
            <a:avLst/>
          </a:prstGeom>
        </p:spPr>
      </p:pic>
      <p:pic>
        <p:nvPicPr>
          <p:cNvPr id="6" name="Content Placeholder 5"/>
          <p:cNvPicPr>
            <a:picLocks noGrp="1" noChangeAspect="1"/>
          </p:cNvPicPr>
          <p:nvPr>
            <p:ph sz="half" idx="2"/>
          </p:nvPr>
        </p:nvPicPr>
        <p:blipFill>
          <a:blip r:embed="rId4"/>
          <a:stretch>
            <a:fillRect/>
          </a:stretch>
        </p:blipFill>
        <p:spPr>
          <a:xfrm>
            <a:off x="4646613" y="2007505"/>
            <a:ext cx="4111625" cy="3468465"/>
          </a:xfrm>
          <a:prstGeom prst="rect">
            <a:avLst/>
          </a:prstGeom>
        </p:spPr>
      </p:pic>
    </p:spTree>
    <p:extLst>
      <p:ext uri="{BB962C8B-B14F-4D97-AF65-F5344CB8AC3E}">
        <p14:creationId xmlns:p14="http://schemas.microsoft.com/office/powerpoint/2010/main" val="113424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People have conversations</a:t>
            </a:r>
            <a:endParaRPr lang="en-GB" dirty="0"/>
          </a:p>
        </p:txBody>
      </p:sp>
      <p:pic>
        <p:nvPicPr>
          <p:cNvPr id="8" name="Content Placeholder 7"/>
          <p:cNvPicPr>
            <a:picLocks noGrp="1" noChangeAspect="1"/>
          </p:cNvPicPr>
          <p:nvPr>
            <p:ph idx="1"/>
          </p:nvPr>
        </p:nvPicPr>
        <p:blipFill>
          <a:blip r:embed="rId3"/>
          <a:stretch>
            <a:fillRect/>
          </a:stretch>
        </p:blipFill>
        <p:spPr>
          <a:xfrm>
            <a:off x="1187624" y="1589703"/>
            <a:ext cx="6696744" cy="4259280"/>
          </a:xfrm>
          <a:prstGeom prst="rect">
            <a:avLst/>
          </a:prstGeom>
        </p:spPr>
      </p:pic>
    </p:spTree>
    <p:extLst>
      <p:ext uri="{BB962C8B-B14F-4D97-AF65-F5344CB8AC3E}">
        <p14:creationId xmlns:p14="http://schemas.microsoft.com/office/powerpoint/2010/main" val="3986059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Showcasing work</a:t>
            </a:r>
            <a:endParaRPr lang="en-GB" dirty="0"/>
          </a:p>
        </p:txBody>
      </p:sp>
      <p:pic>
        <p:nvPicPr>
          <p:cNvPr id="10" name="Content Placeholder 9"/>
          <p:cNvPicPr>
            <a:picLocks noGrp="1" noChangeAspect="1"/>
          </p:cNvPicPr>
          <p:nvPr>
            <p:ph sz="half" idx="2"/>
          </p:nvPr>
        </p:nvPicPr>
        <p:blipFill>
          <a:blip r:embed="rId3"/>
          <a:stretch>
            <a:fillRect/>
          </a:stretch>
        </p:blipFill>
        <p:spPr>
          <a:xfrm>
            <a:off x="5302790" y="1708150"/>
            <a:ext cx="2799270" cy="4067175"/>
          </a:xfrm>
          <a:prstGeom prst="rect">
            <a:avLst/>
          </a:prstGeom>
        </p:spPr>
      </p:pic>
      <p:pic>
        <p:nvPicPr>
          <p:cNvPr id="9" name="Content Placeholder 8"/>
          <p:cNvPicPr>
            <a:picLocks noGrp="1" noChangeAspect="1"/>
          </p:cNvPicPr>
          <p:nvPr>
            <p:ph sz="half" idx="1"/>
          </p:nvPr>
        </p:nvPicPr>
        <p:blipFill>
          <a:blip r:embed="rId4"/>
          <a:stretch>
            <a:fillRect/>
          </a:stretch>
        </p:blipFill>
        <p:spPr>
          <a:xfrm>
            <a:off x="1239215" y="1708150"/>
            <a:ext cx="2399957" cy="4067175"/>
          </a:xfrm>
          <a:prstGeom prst="rect">
            <a:avLst/>
          </a:prstGeom>
        </p:spPr>
      </p:pic>
    </p:spTree>
    <p:extLst>
      <p:ext uri="{BB962C8B-B14F-4D97-AF65-F5344CB8AC3E}">
        <p14:creationId xmlns:p14="http://schemas.microsoft.com/office/powerpoint/2010/main" val="25046480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People become attached to their masterpieces</a:t>
            </a:r>
            <a:endParaRPr lang="en-GB" dirty="0"/>
          </a:p>
        </p:txBody>
      </p:sp>
      <p:pic>
        <p:nvPicPr>
          <p:cNvPr id="7" name="Content Placeholder 6"/>
          <p:cNvPicPr>
            <a:picLocks noGrp="1" noChangeAspect="1"/>
          </p:cNvPicPr>
          <p:nvPr>
            <p:ph sz="half" idx="2"/>
          </p:nvPr>
        </p:nvPicPr>
        <p:blipFill>
          <a:blip r:embed="rId3"/>
          <a:stretch>
            <a:fillRect/>
          </a:stretch>
        </p:blipFill>
        <p:spPr>
          <a:xfrm>
            <a:off x="3396455" y="1708150"/>
            <a:ext cx="2361585" cy="4067175"/>
          </a:xfrm>
          <a:prstGeom prst="rect">
            <a:avLst/>
          </a:prstGeom>
        </p:spPr>
      </p:pic>
      <p:pic>
        <p:nvPicPr>
          <p:cNvPr id="6" name="Content Placeholder 5"/>
          <p:cNvPicPr>
            <a:picLocks noGrp="1" noChangeAspect="1"/>
          </p:cNvPicPr>
          <p:nvPr>
            <p:ph sz="half" idx="1"/>
          </p:nvPr>
        </p:nvPicPr>
        <p:blipFill>
          <a:blip r:embed="rId4"/>
          <a:stretch>
            <a:fillRect/>
          </a:stretch>
        </p:blipFill>
        <p:spPr>
          <a:xfrm>
            <a:off x="384175" y="2566506"/>
            <a:ext cx="2801667" cy="2350462"/>
          </a:xfrm>
          <a:prstGeom prst="rect">
            <a:avLst/>
          </a:prstGeom>
        </p:spPr>
      </p:pic>
      <p:pic>
        <p:nvPicPr>
          <p:cNvPr id="8" name="Picture 7"/>
          <p:cNvPicPr>
            <a:picLocks noChangeAspect="1"/>
          </p:cNvPicPr>
          <p:nvPr/>
        </p:nvPicPr>
        <p:blipFill>
          <a:blip r:embed="rId5"/>
          <a:stretch>
            <a:fillRect/>
          </a:stretch>
        </p:blipFill>
        <p:spPr>
          <a:xfrm>
            <a:off x="5968652" y="2566506"/>
            <a:ext cx="2791173" cy="2350462"/>
          </a:xfrm>
          <a:prstGeom prst="rect">
            <a:avLst/>
          </a:prstGeom>
        </p:spPr>
      </p:pic>
    </p:spTree>
    <p:extLst>
      <p:ext uri="{BB962C8B-B14F-4D97-AF65-F5344CB8AC3E}">
        <p14:creationId xmlns:p14="http://schemas.microsoft.com/office/powerpoint/2010/main" val="381086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What’s next?</a:t>
            </a:r>
            <a:endParaRPr lang="en-GB" dirty="0"/>
          </a:p>
        </p:txBody>
      </p:sp>
      <p:sp>
        <p:nvSpPr>
          <p:cNvPr id="3" name="Content Placeholder 2"/>
          <p:cNvSpPr>
            <a:spLocks noGrp="1"/>
          </p:cNvSpPr>
          <p:nvPr>
            <p:ph idx="1"/>
          </p:nvPr>
        </p:nvSpPr>
        <p:spPr/>
        <p:txBody>
          <a:bodyPr/>
          <a:lstStyle/>
          <a:p>
            <a:r>
              <a:rPr lang="en-GB" b="1" dirty="0" smtClean="0"/>
              <a:t>Collect more data, and analyse it</a:t>
            </a:r>
          </a:p>
          <a:p>
            <a:r>
              <a:rPr lang="en-GB" dirty="0" smtClean="0"/>
              <a:t>How could we use </a:t>
            </a:r>
            <a:r>
              <a:rPr lang="en-GB" i="1" dirty="0" smtClean="0"/>
              <a:t>proximity</a:t>
            </a:r>
            <a:r>
              <a:rPr lang="en-GB" dirty="0" smtClean="0"/>
              <a:t>, </a:t>
            </a:r>
            <a:r>
              <a:rPr lang="en-GB" i="1" dirty="0" smtClean="0"/>
              <a:t>identity</a:t>
            </a:r>
            <a:r>
              <a:rPr lang="en-GB" dirty="0" smtClean="0"/>
              <a:t>, or </a:t>
            </a:r>
            <a:r>
              <a:rPr lang="en-GB" i="1" dirty="0" smtClean="0"/>
              <a:t>attention</a:t>
            </a:r>
            <a:r>
              <a:rPr lang="en-GB" dirty="0" smtClean="0"/>
              <a:t>?</a:t>
            </a:r>
          </a:p>
          <a:p>
            <a:r>
              <a:rPr lang="en-GB" dirty="0" smtClean="0"/>
              <a:t>We would love to deploy more NetBoards!</a:t>
            </a:r>
          </a:p>
          <a:p>
            <a:pPr lvl="1"/>
            <a:r>
              <a:rPr lang="en-GB" dirty="0" smtClean="0"/>
              <a:t>Different types of users might use them in different ways</a:t>
            </a:r>
            <a:endParaRPr lang="en-GB" dirty="0"/>
          </a:p>
        </p:txBody>
      </p:sp>
    </p:spTree>
    <p:extLst>
      <p:ext uri="{BB962C8B-B14F-4D97-AF65-F5344CB8AC3E}">
        <p14:creationId xmlns:p14="http://schemas.microsoft.com/office/powerpoint/2010/main" val="2892776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04048" y="2852936"/>
            <a:ext cx="4139952" cy="3043755"/>
          </a:xfrm>
          <a:prstGeom prst="rect">
            <a:avLst/>
          </a:prstGeom>
        </p:spPr>
      </p:pic>
      <p:sp>
        <p:nvSpPr>
          <p:cNvPr id="2" name="Title 1"/>
          <p:cNvSpPr>
            <a:spLocks noGrp="1"/>
          </p:cNvSpPr>
          <p:nvPr>
            <p:ph type="title"/>
          </p:nvPr>
        </p:nvSpPr>
        <p:spPr/>
        <p:txBody>
          <a:bodyPr/>
          <a:lstStyle/>
          <a:p>
            <a:r>
              <a:rPr lang="en-GB" dirty="0" smtClean="0"/>
              <a:t>Conclusion</a:t>
            </a:r>
            <a:endParaRPr lang="en-GB" dirty="0"/>
          </a:p>
        </p:txBody>
      </p:sp>
      <p:sp>
        <p:nvSpPr>
          <p:cNvPr id="3" name="Content Placeholder 2"/>
          <p:cNvSpPr>
            <a:spLocks noGrp="1"/>
          </p:cNvSpPr>
          <p:nvPr>
            <p:ph idx="1"/>
          </p:nvPr>
        </p:nvSpPr>
        <p:spPr/>
        <p:txBody>
          <a:bodyPr/>
          <a:lstStyle/>
          <a:p>
            <a:r>
              <a:rPr lang="en-GB" dirty="0" smtClean="0"/>
              <a:t>We deployed a collection of ten personal noticeboard displays</a:t>
            </a:r>
            <a:r>
              <a:rPr lang="en-GB" dirty="0" smtClean="0"/>
              <a:t>, and are collecting data on their use</a:t>
            </a:r>
          </a:p>
          <a:p>
            <a:pPr lvl="1"/>
            <a:r>
              <a:rPr lang="en-GB" dirty="0"/>
              <a:t>E</a:t>
            </a:r>
            <a:r>
              <a:rPr lang="en-GB" dirty="0" smtClean="0"/>
              <a:t>xamining the differences </a:t>
            </a:r>
            <a:r>
              <a:rPr lang="en-GB" dirty="0" smtClean="0"/>
              <a:t>between digital and non-digital systems</a:t>
            </a:r>
          </a:p>
          <a:p>
            <a:pPr lvl="1"/>
            <a:r>
              <a:rPr lang="en-GB" dirty="0" smtClean="0"/>
              <a:t>People use them in surprising ways!</a:t>
            </a:r>
          </a:p>
          <a:p>
            <a:pPr marL="0" indent="0">
              <a:buNone/>
            </a:pPr>
            <a:endParaRPr lang="en-GB" dirty="0" smtClean="0"/>
          </a:p>
          <a:p>
            <a:r>
              <a:rPr lang="en-GB" dirty="0" smtClean="0"/>
              <a:t>What did we learn?</a:t>
            </a:r>
          </a:p>
          <a:p>
            <a:pPr lvl="1"/>
            <a:r>
              <a:rPr lang="en-GB" dirty="0" smtClean="0"/>
              <a:t>Don’t let yourself be </a:t>
            </a:r>
            <a:r>
              <a:rPr lang="en-GB" b="1" dirty="0" smtClean="0"/>
              <a:t>hindered by technology</a:t>
            </a:r>
          </a:p>
          <a:p>
            <a:pPr lvl="1"/>
            <a:r>
              <a:rPr lang="en-GB" dirty="0" smtClean="0"/>
              <a:t>Long-term deployment scenarios are challenging</a:t>
            </a:r>
            <a:endParaRPr lang="en-GB" dirty="0"/>
          </a:p>
          <a:p>
            <a:pPr marL="271463" lvl="1" indent="0">
              <a:buNone/>
            </a:pPr>
            <a:r>
              <a:rPr lang="en-GB" dirty="0" smtClean="0"/>
              <a:t>It’s </a:t>
            </a:r>
            <a:r>
              <a:rPr lang="en-GB" dirty="0"/>
              <a:t>available online: </a:t>
            </a:r>
            <a:r>
              <a:rPr lang="en-GB" dirty="0" smtClean="0">
                <a:hlinkClick r:id="rId4"/>
              </a:rPr>
              <a:t>github.com/</a:t>
            </a:r>
            <a:r>
              <a:rPr lang="en-GB" dirty="0" err="1" smtClean="0">
                <a:hlinkClick r:id="rId4"/>
              </a:rPr>
              <a:t>errollw</a:t>
            </a:r>
            <a:r>
              <a:rPr lang="en-GB" dirty="0" smtClean="0">
                <a:hlinkClick r:id="rId4"/>
              </a:rPr>
              <a:t>/smartboards2</a:t>
            </a:r>
            <a:endParaRPr lang="en-GB" dirty="0" smtClean="0"/>
          </a:p>
          <a:p>
            <a:pPr marL="271463" lvl="1" indent="0">
              <a:buNone/>
            </a:pPr>
            <a:endParaRPr lang="en-GB" dirty="0"/>
          </a:p>
        </p:txBody>
      </p:sp>
    </p:spTree>
    <p:extLst>
      <p:ext uri="{BB962C8B-B14F-4D97-AF65-F5344CB8AC3E}">
        <p14:creationId xmlns:p14="http://schemas.microsoft.com/office/powerpoint/2010/main" val="357885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Environmental context</a:t>
            </a:r>
            <a:endParaRPr lang="en-GB" dirty="0"/>
          </a:p>
        </p:txBody>
      </p:sp>
      <p:sp>
        <p:nvSpPr>
          <p:cNvPr id="3" name="Content Placeholder 2"/>
          <p:cNvSpPr>
            <a:spLocks noGrp="1"/>
          </p:cNvSpPr>
          <p:nvPr>
            <p:ph idx="1"/>
          </p:nvPr>
        </p:nvSpPr>
        <p:spPr/>
        <p:txBody>
          <a:bodyPr/>
          <a:lstStyle/>
          <a:p>
            <a:r>
              <a:rPr lang="en-GB" dirty="0" smtClean="0"/>
              <a:t>Deployed over the </a:t>
            </a:r>
            <a:r>
              <a:rPr lang="en-GB" b="1" dirty="0" smtClean="0"/>
              <a:t>Graphics &amp; Interaction Group</a:t>
            </a:r>
            <a:endParaRPr lang="en-GB" dirty="0" smtClean="0"/>
          </a:p>
          <a:p>
            <a:pPr lvl="1">
              <a:buFont typeface="Myriad Pro" panose="020B0503030403020204" pitchFamily="34" charset="0"/>
              <a:buChar char=""/>
            </a:pPr>
            <a:r>
              <a:rPr lang="en-GB" dirty="0" smtClean="0">
                <a:hlinkClick r:id="rId3"/>
              </a:rPr>
              <a:t>www.cl.cam.ac.uk/research/rainbow/</a:t>
            </a:r>
            <a:endParaRPr lang="en-GB" dirty="0"/>
          </a:p>
          <a:p>
            <a:r>
              <a:rPr lang="en-GB" dirty="0" smtClean="0"/>
              <a:t>22 members, 13 offices, mostly PhD students</a:t>
            </a:r>
          </a:p>
        </p:txBody>
      </p:sp>
      <p:pic>
        <p:nvPicPr>
          <p:cNvPr id="4" name="Picture 3"/>
          <p:cNvPicPr>
            <a:picLocks noChangeAspect="1"/>
          </p:cNvPicPr>
          <p:nvPr/>
        </p:nvPicPr>
        <p:blipFill>
          <a:blip r:embed="rId4"/>
          <a:stretch>
            <a:fillRect/>
          </a:stretch>
        </p:blipFill>
        <p:spPr>
          <a:xfrm>
            <a:off x="4624101" y="3429000"/>
            <a:ext cx="4134137" cy="243235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6365" y="1628800"/>
            <a:ext cx="1551874" cy="1440160"/>
          </a:xfrm>
          <a:prstGeom prst="rect">
            <a:avLst/>
          </a:prstGeom>
        </p:spPr>
      </p:pic>
    </p:spTree>
    <p:extLst>
      <p:ext uri="{BB962C8B-B14F-4D97-AF65-F5344CB8AC3E}">
        <p14:creationId xmlns:p14="http://schemas.microsoft.com/office/powerpoint/2010/main" val="3211083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Pre-deployment study</a:t>
            </a:r>
          </a:p>
        </p:txBody>
      </p:sp>
      <p:sp>
        <p:nvSpPr>
          <p:cNvPr id="3" name="Content Placeholder 2"/>
          <p:cNvSpPr>
            <a:spLocks noGrp="1"/>
          </p:cNvSpPr>
          <p:nvPr>
            <p:ph idx="1"/>
          </p:nvPr>
        </p:nvSpPr>
        <p:spPr/>
        <p:txBody>
          <a:bodyPr/>
          <a:lstStyle/>
          <a:p>
            <a:r>
              <a:rPr lang="en-GB" dirty="0" smtClean="0"/>
              <a:t>Ubiquitous systems must </a:t>
            </a:r>
            <a:r>
              <a:rPr lang="en-GB" dirty="0"/>
              <a:t>be carefully designed </a:t>
            </a:r>
            <a:r>
              <a:rPr lang="en-GB" b="1" dirty="0"/>
              <a:t>to minimize the disruption</a:t>
            </a:r>
            <a:r>
              <a:rPr lang="en-GB" dirty="0"/>
              <a:t> of existing every-day </a:t>
            </a:r>
            <a:r>
              <a:rPr lang="en-GB" dirty="0" smtClean="0"/>
              <a:t>practices</a:t>
            </a:r>
          </a:p>
          <a:p>
            <a:r>
              <a:rPr lang="en-GB" dirty="0" smtClean="0"/>
              <a:t>We conducted a study to examine how non-digital noticeboards are used</a:t>
            </a:r>
            <a:endParaRPr lang="en-GB" dirty="0"/>
          </a:p>
          <a:p>
            <a:endParaRPr lang="en-GB" dirty="0"/>
          </a:p>
        </p:txBody>
      </p:sp>
    </p:spTree>
    <p:extLst>
      <p:ext uri="{BB962C8B-B14F-4D97-AF65-F5344CB8AC3E}">
        <p14:creationId xmlns:p14="http://schemas.microsoft.com/office/powerpoint/2010/main" val="32406112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0" y="1303190"/>
            <a:ext cx="9144000" cy="3165231"/>
          </a:xfrm>
          <a:prstGeom prst="rect">
            <a:avLst/>
          </a:prstGeom>
        </p:spPr>
      </p:pic>
      <p:sp>
        <p:nvSpPr>
          <p:cNvPr id="2" name="Title 1"/>
          <p:cNvSpPr>
            <a:spLocks noGrp="1"/>
          </p:cNvSpPr>
          <p:nvPr>
            <p:ph type="title"/>
          </p:nvPr>
        </p:nvSpPr>
        <p:spPr/>
        <p:txBody>
          <a:bodyPr/>
          <a:lstStyle/>
          <a:p>
            <a:r>
              <a:rPr lang="en-GB" dirty="0" smtClean="0"/>
              <a:t>Pre-deployment study</a:t>
            </a:r>
            <a:endParaRPr lang="en-GB" dirty="0"/>
          </a:p>
        </p:txBody>
      </p:sp>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491064" y="2266794"/>
            <a:ext cx="1932724" cy="2899085"/>
          </a:xfrm>
          <a:ln w="12700">
            <a:no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0697" y="2266795"/>
            <a:ext cx="1932724" cy="2899085"/>
          </a:xfrm>
          <a:prstGeom prst="rect">
            <a:avLst/>
          </a:prstGeom>
          <a:ln w="12700">
            <a:no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621" y="2266795"/>
            <a:ext cx="1931433" cy="2899085"/>
          </a:xfrm>
          <a:prstGeom prst="rect">
            <a:avLst/>
          </a:prstGeom>
          <a:ln w="12700">
            <a:noFill/>
          </a:ln>
        </p:spPr>
      </p:pic>
      <p:sp>
        <p:nvSpPr>
          <p:cNvPr id="12" name="TextBox 11"/>
          <p:cNvSpPr txBox="1"/>
          <p:nvPr/>
        </p:nvSpPr>
        <p:spPr>
          <a:xfrm>
            <a:off x="671622" y="5507940"/>
            <a:ext cx="7752166" cy="369332"/>
          </a:xfrm>
          <a:prstGeom prst="rect">
            <a:avLst/>
          </a:prstGeom>
          <a:noFill/>
        </p:spPr>
        <p:txBody>
          <a:bodyPr wrap="square" rtlCol="0">
            <a:spAutoFit/>
          </a:bodyPr>
          <a:lstStyle/>
          <a:p>
            <a:pPr algn="ctr"/>
            <a:r>
              <a:rPr lang="en-GB" dirty="0"/>
              <a:t>C</a:t>
            </a:r>
            <a:r>
              <a:rPr lang="en-GB" dirty="0" smtClean="0"/>
              <a:t>ollected </a:t>
            </a:r>
            <a:r>
              <a:rPr lang="en-GB" dirty="0"/>
              <a:t>50 images over six </a:t>
            </a:r>
            <a:r>
              <a:rPr lang="en-GB" dirty="0" smtClean="0"/>
              <a:t>months</a:t>
            </a:r>
            <a:endParaRPr lang="en-GB" dirty="0"/>
          </a:p>
        </p:txBody>
      </p:sp>
    </p:spTree>
    <p:extLst>
      <p:ext uri="{BB962C8B-B14F-4D97-AF65-F5344CB8AC3E}">
        <p14:creationId xmlns:p14="http://schemas.microsoft.com/office/powerpoint/2010/main" val="14331658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Pre-deployment study: content creation</a:t>
            </a:r>
            <a:endParaRPr lang="en-GB" dirty="0"/>
          </a:p>
        </p:txBody>
      </p:sp>
      <p:sp>
        <p:nvSpPr>
          <p:cNvPr id="12" name="Content Placeholder 11"/>
          <p:cNvSpPr>
            <a:spLocks noGrp="1"/>
          </p:cNvSpPr>
          <p:nvPr>
            <p:ph idx="1"/>
          </p:nvPr>
        </p:nvSpPr>
        <p:spPr/>
        <p:txBody>
          <a:bodyPr/>
          <a:lstStyle/>
          <a:p>
            <a:r>
              <a:rPr lang="en-GB" dirty="0" smtClean="0"/>
              <a:t>Content is created using </a:t>
            </a:r>
            <a:r>
              <a:rPr lang="en-GB" b="1" dirty="0" smtClean="0"/>
              <a:t>two</a:t>
            </a:r>
            <a:r>
              <a:rPr lang="en-GB" dirty="0" smtClean="0"/>
              <a:t> methods</a:t>
            </a:r>
          </a:p>
          <a:p>
            <a:pPr marL="728663" lvl="1" indent="-457200">
              <a:buFont typeface="+mj-lt"/>
              <a:buAutoNum type="arabicPeriod"/>
            </a:pPr>
            <a:r>
              <a:rPr lang="en-GB" dirty="0" smtClean="0"/>
              <a:t>Inking</a:t>
            </a:r>
          </a:p>
          <a:p>
            <a:pPr marL="728663" lvl="1" indent="-457200">
              <a:buFont typeface="+mj-lt"/>
              <a:buAutoNum type="arabicPeriod"/>
            </a:pPr>
            <a:r>
              <a:rPr lang="en-GB" dirty="0" smtClean="0"/>
              <a:t>Printing &amp; sticking</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1244" y="1708150"/>
            <a:ext cx="3016994" cy="3016994"/>
          </a:xfrm>
          <a:prstGeom prst="rect">
            <a:avLst/>
          </a:prstGeom>
          <a:effectLst>
            <a:outerShdw blurRad="50800" dist="38100" dir="18900000" algn="bl" rotWithShape="0">
              <a:prstClr val="black">
                <a:alpha val="40000"/>
              </a:prstClr>
            </a:outerShdw>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2132856"/>
            <a:ext cx="3016994" cy="3016994"/>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56974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Pre-deployment study: </a:t>
            </a:r>
            <a:r>
              <a:rPr lang="en-GB" dirty="0" smtClean="0"/>
              <a:t>types of content</a:t>
            </a:r>
            <a:endParaRPr lang="en-GB" dirty="0"/>
          </a:p>
        </p:txBody>
      </p:sp>
      <p:sp>
        <p:nvSpPr>
          <p:cNvPr id="3" name="Content Placeholder 2"/>
          <p:cNvSpPr>
            <a:spLocks noGrp="1"/>
          </p:cNvSpPr>
          <p:nvPr>
            <p:ph idx="1"/>
          </p:nvPr>
        </p:nvSpPr>
        <p:spPr/>
        <p:txBody>
          <a:bodyPr/>
          <a:lstStyle/>
          <a:p>
            <a:pPr marL="346075" indent="-342900"/>
            <a:r>
              <a:rPr lang="en-GB" dirty="0"/>
              <a:t>Content fits into </a:t>
            </a:r>
            <a:r>
              <a:rPr lang="en-GB" b="1" dirty="0" smtClean="0"/>
              <a:t>three </a:t>
            </a:r>
            <a:r>
              <a:rPr lang="en-GB" dirty="0" smtClean="0"/>
              <a:t>categories</a:t>
            </a:r>
            <a:endParaRPr lang="en-GB" dirty="0"/>
          </a:p>
          <a:p>
            <a:pPr marL="728663" lvl="1" indent="-457200">
              <a:buFont typeface="+mj-lt"/>
              <a:buAutoNum type="arabicPeriod"/>
            </a:pPr>
            <a:r>
              <a:rPr lang="en-GB" dirty="0"/>
              <a:t>Notice of absence</a:t>
            </a:r>
          </a:p>
          <a:p>
            <a:pPr marL="728663" lvl="1" indent="-457200">
              <a:buFont typeface="+mj-lt"/>
              <a:buAutoNum type="arabicPeriod"/>
            </a:pPr>
            <a:r>
              <a:rPr lang="en-GB" dirty="0"/>
              <a:t>Humor</a:t>
            </a:r>
          </a:p>
          <a:p>
            <a:pPr marL="728663" lvl="1" indent="-457200">
              <a:buFont typeface="+mj-lt"/>
              <a:buAutoNum type="arabicPeriod"/>
            </a:pPr>
            <a:r>
              <a:rPr lang="en-GB" dirty="0"/>
              <a:t>Play</a:t>
            </a:r>
          </a:p>
          <a:p>
            <a:pPr marL="0" indent="0">
              <a:buNone/>
            </a:pPr>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1341" y="1708150"/>
            <a:ext cx="3016800" cy="3016800"/>
          </a:xfrm>
          <a:prstGeom prst="rect">
            <a:avLst/>
          </a:prstGeom>
          <a:effectLst>
            <a:outerShdw blurRad="50800" dist="38100" dir="18900000" algn="bl"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152" y="2140392"/>
            <a:ext cx="3016800" cy="3016800"/>
          </a:xfrm>
          <a:prstGeom prst="rect">
            <a:avLst/>
          </a:prstGeom>
          <a:effectLst>
            <a:outerShdw blurRad="50800" dist="38100" dir="18900000" algn="bl" rotWithShape="0">
              <a:prstClr val="black">
                <a:alpha val="40000"/>
              </a:prstClr>
            </a:outerShdw>
          </a:effec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4866" y="2564904"/>
            <a:ext cx="3016800" cy="301680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4963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Motivation</a:t>
            </a:r>
            <a:endParaRPr lang="en-GB" dirty="0"/>
          </a:p>
        </p:txBody>
      </p:sp>
      <p:sp>
        <p:nvSpPr>
          <p:cNvPr id="3" name="Content Placeholder 2"/>
          <p:cNvSpPr>
            <a:spLocks noGrp="1"/>
          </p:cNvSpPr>
          <p:nvPr>
            <p:ph idx="1"/>
          </p:nvPr>
        </p:nvSpPr>
        <p:spPr/>
        <p:txBody>
          <a:bodyPr/>
          <a:lstStyle/>
          <a:p>
            <a:r>
              <a:rPr lang="en-GB" dirty="0" smtClean="0"/>
              <a:t>The existing non-digital system is good, but there are some issues</a:t>
            </a:r>
          </a:p>
          <a:p>
            <a:pPr lvl="1"/>
            <a:r>
              <a:rPr lang="en-GB" dirty="0" smtClean="0"/>
              <a:t>Sometimes we want to edit our noticeboard, but we are out-of-office</a:t>
            </a:r>
          </a:p>
          <a:p>
            <a:pPr lvl="1"/>
            <a:r>
              <a:rPr lang="en-GB" dirty="0" smtClean="0"/>
              <a:t>We are forgetful, and we leave the same content up for ages</a:t>
            </a:r>
          </a:p>
          <a:p>
            <a:endParaRPr lang="en-GB" dirty="0" smtClean="0"/>
          </a:p>
          <a:p>
            <a:endParaRPr lang="en-GB" dirty="0"/>
          </a:p>
        </p:txBody>
      </p:sp>
    </p:spTree>
    <p:extLst>
      <p:ext uri="{BB962C8B-B14F-4D97-AF65-F5344CB8AC3E}">
        <p14:creationId xmlns:p14="http://schemas.microsoft.com/office/powerpoint/2010/main" val="17970992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Prototype deployment</a:t>
            </a:r>
            <a:endParaRPr lang="en-GB" dirty="0"/>
          </a:p>
        </p:txBody>
      </p:sp>
      <p:sp>
        <p:nvSpPr>
          <p:cNvPr id="8" name="Content Placeholder 7"/>
          <p:cNvSpPr>
            <a:spLocks noGrp="1"/>
          </p:cNvSpPr>
          <p:nvPr>
            <p:ph idx="1"/>
          </p:nvPr>
        </p:nvSpPr>
        <p:spPr/>
        <p:txBody>
          <a:bodyPr/>
          <a:lstStyle/>
          <a:p>
            <a:r>
              <a:rPr lang="en-GB" dirty="0" smtClean="0"/>
              <a:t>Driven </a:t>
            </a:r>
            <a:r>
              <a:rPr lang="en-GB" dirty="0" smtClean="0"/>
              <a:t>by a Raspberry-Pi</a:t>
            </a:r>
          </a:p>
          <a:p>
            <a:r>
              <a:rPr lang="en-GB" dirty="0" smtClean="0"/>
              <a:t>Ancient touch-screen technology interface</a:t>
            </a:r>
            <a:endParaRPr lang="en-GB" dirty="0"/>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987824" y="3111029"/>
            <a:ext cx="2664296" cy="2664296"/>
          </a:xfrm>
          <a:prstGeom prst="rect">
            <a:avLst/>
          </a:prstGeom>
          <a:noFill/>
          <a:ln w="12700">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238" y="3124721"/>
            <a:ext cx="2664296" cy="2664296"/>
          </a:xfrm>
          <a:prstGeom prst="rect">
            <a:avLst/>
          </a:prstGeom>
          <a:ln w="12700">
            <a:noFill/>
          </a:ln>
        </p:spPr>
      </p:pic>
    </p:spTree>
    <p:extLst>
      <p:ext uri="{BB962C8B-B14F-4D97-AF65-F5344CB8AC3E}">
        <p14:creationId xmlns:p14="http://schemas.microsoft.com/office/powerpoint/2010/main" val="3247504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3E72"/>
        </a:dk1>
        <a:lt1>
          <a:srgbClr val="FFFFFF"/>
        </a:lt1>
        <a:dk2>
          <a:srgbClr val="FFFFFF"/>
        </a:dk2>
        <a:lt2>
          <a:srgbClr val="00B3BE"/>
        </a:lt2>
        <a:accent1>
          <a:srgbClr val="0073CF"/>
        </a:accent1>
        <a:accent2>
          <a:srgbClr val="E37222"/>
        </a:accent2>
        <a:accent3>
          <a:srgbClr val="FFFFFF"/>
        </a:accent3>
        <a:accent4>
          <a:srgbClr val="003460"/>
        </a:accent4>
        <a:accent5>
          <a:srgbClr val="AABCE4"/>
        </a:accent5>
        <a:accent6>
          <a:srgbClr val="CE671E"/>
        </a:accent6>
        <a:hlink>
          <a:srgbClr val="58A618"/>
        </a:hlink>
        <a:folHlink>
          <a:srgbClr val="8E258D"/>
        </a:folHlink>
      </a:clrScheme>
      <a:clrMap bg1="lt1" tx1="dk1" bg2="lt2" tx2="dk2" accent1="accent1" accent2="accent2" accent3="accent3" accent4="accent4" accent5="accent5" accent6="accent6" hlink="hlink" folHlink="folHlink"/>
    </a:extraClrScheme>
    <a:extraClrScheme>
      <a:clrScheme name="blank 2">
        <a:dk1>
          <a:srgbClr val="003E72"/>
        </a:dk1>
        <a:lt1>
          <a:srgbClr val="FFFFFF"/>
        </a:lt1>
        <a:dk2>
          <a:srgbClr val="FFFFFF"/>
        </a:dk2>
        <a:lt2>
          <a:srgbClr val="83AFB4"/>
        </a:lt2>
        <a:accent1>
          <a:srgbClr val="6AADE4"/>
        </a:accent1>
        <a:accent2>
          <a:srgbClr val="EFBD47"/>
        </a:accent2>
        <a:accent3>
          <a:srgbClr val="FFFFFF"/>
        </a:accent3>
        <a:accent4>
          <a:srgbClr val="003460"/>
        </a:accent4>
        <a:accent5>
          <a:srgbClr val="B9D3EF"/>
        </a:accent5>
        <a:accent6>
          <a:srgbClr val="D9AB3F"/>
        </a:accent6>
        <a:hlink>
          <a:srgbClr val="A8B400"/>
        </a:hlink>
        <a:folHlink>
          <a:srgbClr val="6A4061"/>
        </a:folHlink>
      </a:clrScheme>
      <a:clrMap bg1="lt1" tx1="dk1" bg2="lt2" tx2="dk2" accent1="accent1" accent2="accent2" accent3="accent3" accent4="accent4" accent5="accent5" accent6="accent6" hlink="hlink" folHlink="folHlink"/>
    </a:extraClrScheme>
    <a:extraClrScheme>
      <a:clrScheme name="blank 3">
        <a:dk1>
          <a:srgbClr val="003E72"/>
        </a:dk1>
        <a:lt1>
          <a:srgbClr val="FFFFFF"/>
        </a:lt1>
        <a:dk2>
          <a:srgbClr val="FFFFFF"/>
        </a:dk2>
        <a:lt2>
          <a:srgbClr val="156570"/>
        </a:lt2>
        <a:accent1>
          <a:srgbClr val="003E72"/>
        </a:accent1>
        <a:accent2>
          <a:srgbClr val="C84E00"/>
        </a:accent2>
        <a:accent3>
          <a:srgbClr val="FFFFFF"/>
        </a:accent3>
        <a:accent4>
          <a:srgbClr val="003460"/>
        </a:accent4>
        <a:accent5>
          <a:srgbClr val="AAAFBC"/>
        </a:accent5>
        <a:accent6>
          <a:srgbClr val="B54600"/>
        </a:accent6>
        <a:hlink>
          <a:srgbClr val="435125"/>
        </a:hlink>
        <a:folHlink>
          <a:srgbClr val="412D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1012</TotalTime>
  <Words>3572</Words>
  <Application>Microsoft Office PowerPoint</Application>
  <PresentationFormat>On-screen Show (4:3)</PresentationFormat>
  <Paragraphs>318</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Consolas</vt:lpstr>
      <vt:lpstr>Myriad Pro</vt:lpstr>
      <vt:lpstr>Wingdings</vt:lpstr>
      <vt:lpstr>Wingdings 2</vt:lpstr>
      <vt:lpstr>blank</vt:lpstr>
      <vt:lpstr>NetBoards</vt:lpstr>
      <vt:lpstr>What are NetBoards?</vt:lpstr>
      <vt:lpstr>Environmental context</vt:lpstr>
      <vt:lpstr>Pre-deployment study</vt:lpstr>
      <vt:lpstr>Pre-deployment study</vt:lpstr>
      <vt:lpstr>Pre-deployment study: content creation</vt:lpstr>
      <vt:lpstr>Pre-deployment study: types of content</vt:lpstr>
      <vt:lpstr>Motivation</vt:lpstr>
      <vt:lpstr>Prototype deployment</vt:lpstr>
      <vt:lpstr>Prototype observations</vt:lpstr>
      <vt:lpstr>The NetBoards system</vt:lpstr>
      <vt:lpstr>Web-based architecture</vt:lpstr>
      <vt:lpstr>Modifying content</vt:lpstr>
      <vt:lpstr>PowerPoint Presentation</vt:lpstr>
      <vt:lpstr>Security issues</vt:lpstr>
      <vt:lpstr>Early user experiences</vt:lpstr>
      <vt:lpstr>Notices of absence</vt:lpstr>
      <vt:lpstr>Funny comics are popular</vt:lpstr>
      <vt:lpstr>People playfully decorate their NetBoard</vt:lpstr>
      <vt:lpstr>Holiday photos</vt:lpstr>
      <vt:lpstr>People have conversations</vt:lpstr>
      <vt:lpstr>Showcasing work</vt:lpstr>
      <vt:lpstr>People become attached to their masterpieces</vt:lpstr>
      <vt:lpstr>What’s next?</vt:lpstr>
      <vt:lpstr>Conclusion</vt:lpstr>
    </vt:vector>
  </TitlesOfParts>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c:creator>
  <cp:lastModifiedBy>Erroll Wood</cp:lastModifiedBy>
  <cp:revision>89</cp:revision>
  <cp:lastPrinted>1601-01-01T00:00:00Z</cp:lastPrinted>
  <dcterms:created xsi:type="dcterms:W3CDTF">2008-03-27T10:29:55Z</dcterms:created>
  <dcterms:modified xsi:type="dcterms:W3CDTF">2014-11-18T13:44:06Z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